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4.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5.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6.jpeg" ContentType="image/jpeg"/>
  <Override PartName="/ppt/notesSlides/notesSlide14.xml" ContentType="application/vnd.openxmlformats-officedocument.presentationml.notesSlide+xml"/>
  <Override PartName="/ppt/media/image7.jpeg" ContentType="image/jpeg"/>
  <Override PartName="/ppt/notesSlides/notesSlide15.xml" ContentType="application/vnd.openxmlformats-officedocument.presentationml.notesSlide+xml"/>
  <Override PartName="/ppt/media/image8.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9.jpeg" ContentType="image/jpeg"/>
  <Override PartName="/ppt/notesSlides/notesSlide18.xml" ContentType="application/vnd.openxmlformats-officedocument.presentationml.notesSlide+xml"/>
  <Override PartName="/ppt/media/image10.jpeg" ContentType="image/jpeg"/>
  <Override PartName="/ppt/notesSlides/notesSlide19.xml" ContentType="application/vnd.openxmlformats-officedocument.presentationml.notesSlide+xml"/>
  <Override PartName="/ppt/media/image11.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2.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3.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14.jpe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15.jpeg" ContentType="image/jpeg"/>
  <Override PartName="/ppt/notesSlides/notesSlide34.xml" ContentType="application/vnd.openxmlformats-officedocument.presentationml.notesSlide+xml"/>
  <Override PartName="/ppt/media/image16.jpeg" ContentType="image/jpeg"/>
  <Override PartName="/ppt/media/image1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p:nvPr>
            <p:ph type="sldImg"/>
          </p:nvPr>
        </p:nvSpPr>
        <p:spPr>
          <a:xfrm>
            <a:off x="1143000" y="685800"/>
            <a:ext cx="4572000" cy="3429000"/>
          </a:xfrm>
          <a:prstGeom prst="rect">
            <a:avLst/>
          </a:prstGeom>
        </p:spPr>
        <p:txBody>
          <a:bodyPr/>
          <a:lstStyle/>
          <a:p>
            <a:pPr/>
          </a:p>
        </p:txBody>
      </p:sp>
      <p:sp>
        <p:nvSpPr>
          <p:cNvPr id="241" name="Shape 24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This class is, after all, about you </a:t>
            </a:r>
            <a:r>
              <a:t>–</a:t>
            </a:r>
            <a:r>
              <a:t> so let’s do some introductions.</a:t>
            </a:r>
          </a:p>
          <a:p>
            <a:pPr/>
          </a:p>
          <a:p>
            <a:pPr/>
          </a:p>
          <a:p>
            <a:pPr/>
            <a:r>
              <a:t>(You may also want to ask “Fears about class?” </a:t>
            </a:r>
            <a:r>
              <a:t>–</a:t>
            </a:r>
            <a:r>
              <a:t>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You are a blank slate.</a:t>
            </a:r>
            <a:br/>
            <a:br/>
            <a:r>
              <a:t>Seriously. Don’t lose sight of this image. At first it may feel intimidating. Knowing how little you know. But relish the opportunity and take the privileges it comes with.</a:t>
            </a:r>
          </a:p>
          <a:p>
            <a:pPr/>
          </a:p>
          <a:p>
            <a:pPr/>
            <a:r>
              <a:t>You have permission to struggle. To fail. To not “get” everything immediately.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So how does one learn? Well</a:t>
            </a:r>
            <a: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a:t>
            </a:r>
            <a:r>
              <a:t> there are a few obstacles in the way.</a:t>
            </a:r>
          </a:p>
          <a:p>
            <a:pPr/>
          </a:p>
          <a:p>
            <a:pPr/>
            <a:r>
              <a:t>Things that will frustrate you</a:t>
            </a:r>
            <a: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pPr/>
          </a:p>
          <a:p>
            <a:pPr/>
            <a:r>
              <a:t>It’s confusing, difficult, and there’s a ton to learn. But it’s super rewarding when you _do_ learn why your code broke or is working.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Obstacle 2</a:t>
            </a:r>
          </a:p>
          <a:p>
            <a:pPr/>
          </a:p>
          <a:p>
            <a:pPr/>
            <a:r>
              <a:t>There will be many moments where you will doubt yourself.</a:t>
            </a:r>
          </a:p>
          <a:p>
            <a:pPr/>
          </a:p>
          <a:p>
            <a:pPr/>
            <a:r>
              <a:t>Everyone is on the same page as you. No-one in this classroom is dumb. You all have varying backgrounds with differing experiences and exposure.</a:t>
            </a:r>
          </a:p>
          <a:p>
            <a:pPr/>
          </a:p>
          <a:p>
            <a:pPr/>
          </a:p>
          <a:p>
            <a:pPr/>
            <a:r>
              <a:t>Everyone was where you are at some point in their career. Every single developer. Me too.  </a:t>
            </a:r>
          </a:p>
          <a:p>
            <a:pPr/>
          </a:p>
          <a:p>
            <a:pPr/>
            <a:r>
              <a:t>It takes time but you have what it takes; you were selected for this program because we know you have what it takes.</a:t>
            </a:r>
          </a:p>
          <a:p>
            <a:pPr/>
          </a:p>
          <a:p>
            <a:pPr/>
          </a:p>
          <a:p>
            <a:pPr/>
            <a:r>
              <a:t>The first few weeks will be difficult, but everyone will be on a pretty level playing field a few weeks 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Obstacle 2 </a:t>
            </a:r>
            <a:r>
              <a:t>–</a:t>
            </a:r>
            <a:r>
              <a:t> you have a ton of ground to cover! </a:t>
            </a:r>
          </a:p>
          <a:p>
            <a:pPr/>
          </a:p>
          <a:p>
            <a:pPr/>
            <a:r>
              <a:t>There’s a lot to learn, and it can be intimidating. But honestly, 6 months will be over before you know it. </a:t>
            </a:r>
          </a:p>
          <a:p>
            <a:pPr/>
          </a:p>
          <a:p>
            <a:pPr/>
            <a:r>
              <a:t>Because of the length of the program, personal issues WILL come up during the course of the program, and it will be challenging to stay motivated. </a:t>
            </a:r>
          </a:p>
          <a:p>
            <a:pPr/>
          </a:p>
          <a:p>
            <a:pPr/>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And will take a while to master. Persisting in general is the #1 hardest thing in this course.</a:t>
            </a:r>
          </a:p>
          <a:p>
            <a:pPr/>
          </a:p>
          <a:p>
            <a:pPr/>
            <a:r>
              <a:t>Perhaps tied with having self-confidence (talk about imposter syndrome).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Frustration = learning, seriously. Here’s the author of a pretty famous book on the mean stack: </a:t>
            </a:r>
          </a:p>
          <a:p>
            <a:pPr/>
          </a:p>
          <a:p>
            <a:pPr/>
            <a:r>
              <a:t>So how do we get through this frustration and actually learn?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Questions?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r>
              <a:t>Of course, to do this, you’ll need to be great at googling!</a:t>
            </a:r>
          </a:p>
          <a:p>
            <a:p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Enough about you, time to talk about 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Now that we’ve talked about the journey and how to be successful, let’s talk about the stops along the way.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Here’s what our days will look like.</a:t>
            </a:r>
          </a:p>
          <a:p>
            <a:pPr/>
          </a:p>
          <a:p>
            <a:pPr/>
            <a:r>
              <a:t>Question: How do you learn to code? (NEXT)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By coding! Unfortunate, right? </a:t>
            </a:r>
          </a:p>
          <a:p>
            <a:pPr/>
          </a:p>
          <a:p>
            <a:pPr/>
            <a:r>
              <a:t>We’ll get a ton of in-class practice reading and writing code, so the course quickly becomes “code-centric”. </a:t>
            </a:r>
          </a:p>
          <a:p>
            <a:pPr/>
          </a:p>
          <a:p>
            <a:pPr/>
            <a:r>
              <a:t>Most days will be much less presentation-heavy than today.</a:t>
            </a:r>
          </a:p>
          <a:p>
            <a:pPr/>
          </a:p>
          <a:p>
            <a:pPr/>
            <a:r>
              <a:t>Questions?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r>
              <a:t>By coding! Unfortunate, right? </a:t>
            </a:r>
          </a:p>
          <a:p>
            <a:pPr/>
          </a:p>
          <a:p>
            <a:pPr/>
            <a:r>
              <a:t>We’ll get a ton of in-class practice reading and writing code, so the course quickly becomes “code-centric”. </a:t>
            </a:r>
          </a:p>
          <a:p>
            <a:pPr/>
          </a:p>
          <a:p>
            <a:pPr/>
            <a:r>
              <a:t>Most days will be much less presentation-heavy than today.</a:t>
            </a:r>
          </a:p>
          <a:p>
            <a:pPr/>
          </a:p>
          <a:p>
            <a:pPr/>
            <a:r>
              <a:t>Questions?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So next up I want to spend a little bit of time checking that everyone has everything they need installed (from the pre-work).</a:t>
            </a:r>
          </a:p>
          <a:p>
            <a:pPr/>
          </a:p>
          <a:p>
            <a:pPr/>
            <a:r>
              <a:t>If you can check off all of these things, spend this time helping your neighbors. This should become a habit </a:t>
            </a:r>
            <a:r>
              <a:t>–</a:t>
            </a:r>
            <a:r>
              <a:t> try to ask for help form your neighbors before going to a TA (you will both learn more along the way). &lt; We’ll talk more about this soon.</a:t>
            </a:r>
          </a:p>
          <a:p>
            <a:pPr/>
          </a:p>
          <a:p>
            <a:pPr/>
            <a:r>
              <a:t>That said, let’s check some things off of a list.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So what exactly does it mean to be a “full stack developer?”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Let’s use YouTube as an example. (Go to YouTube and do basic search)</a:t>
            </a:r>
          </a:p>
          <a:p>
            <a:pPr/>
          </a:p>
          <a:p>
            <a:pPr/>
            <a:r>
              <a:t>You’ll learn all of this in time, but a basic YouTube search requires two things:</a:t>
            </a:r>
          </a:p>
          <a:p>
            <a:pPr marL="228600" indent="-228600">
              <a:buSzPct val="100000"/>
              <a:buAutoNum type="arabicParenR" startAt="1"/>
            </a:pPr>
            <a:r>
              <a:t>A ”frontend” </a:t>
            </a:r>
            <a:r>
              <a:t>–</a:t>
            </a:r>
            <a:r>
              <a:t> the graphical user interface which responds to what I type</a:t>
            </a:r>
          </a:p>
          <a:p>
            <a:pPr marL="228600" indent="-228600">
              <a:buSzPct val="100000"/>
              <a:buAutoNum type="arabicParenR" startAt="1"/>
            </a:pPr>
            <a:r>
              <a:t>A “backend” </a:t>
            </a:r>
            <a:r>
              <a:t>–</a:t>
            </a:r>
            <a:r>
              <a:t> the code on the “server side” that is able to do the logic behind the search, find the relevant videos, and send them along</a:t>
            </a:r>
          </a:p>
          <a:p>
            <a:pPr marL="228600" indent="-228600">
              <a:buSzPct val="100000"/>
              <a:buAutoNum type="arabicParenR" startAt="1"/>
            </a:pPr>
          </a:p>
          <a:p>
            <a:pPr/>
            <a:r>
              <a:t>(Go to next slide)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Websites today are all about reading code for these components </a:t>
            </a:r>
            <a:r>
              <a:t>–</a:t>
            </a:r>
            <a:r>
              <a:t> “frontend” and “backend”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That is “Full-Stack Development” </a:t>
            </a:r>
            <a:r>
              <a:t>–</a:t>
            </a:r>
            <a:r>
              <a:t> you build can and will build the whole thing.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In this course, you’ll learn everything you need to be able to do this </a:t>
            </a:r>
            <a:r>
              <a:t>–</a:t>
            </a:r>
            <a:r>
              <a:t> </a:t>
            </a:r>
            <a:br/>
          </a:p>
          <a:p>
            <a:pPr/>
            <a:r>
              <a:t>you’ll be able to build complex web applications even as a single developer.</a:t>
            </a:r>
          </a:p>
          <a:p>
            <a:pPr/>
          </a:p>
          <a:p>
            <a:pPr/>
          </a:p>
          <a:p>
            <a:pPr/>
            <a:r>
              <a:t>Questions?</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Here’s this cool thing I built. It does X and it’s important because Y.</a:t>
            </a:r>
          </a:p>
          <a:p>
            <a:pPr/>
          </a:p>
          <a:p>
            <a:pPr/>
            <a:r>
              <a:t>Questions?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The terminal is the portal to your computer </a:t>
            </a:r>
            <a:r>
              <a:t>–</a:t>
            </a:r>
            <a:r>
              <a:t> it allows you to run and even script commands that can create files, folders, and more.</a:t>
            </a:r>
          </a:p>
          <a:p>
            <a:pPr/>
          </a:p>
          <a:p>
            <a:pPr/>
            <a:r>
              <a:t>It is extremely important that you get intimately familiar with the terminal as soon as possible, as you’ll use it for almost everything. It is fast and powerful.</a:t>
            </a:r>
          </a:p>
          <a:p>
            <a:pPr/>
          </a:p>
          <a:p>
            <a:pPr/>
            <a:r>
              <a:t>NEXT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So let’s run through a couple of examples.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r>
              <a:t>Your turn!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sldImg"/>
          </p:nvPr>
        </p:nvSpPr>
        <p:spPr>
          <a:prstGeom prst="rect">
            <a:avLst/>
          </a:prstGeom>
        </p:spPr>
        <p:txBody>
          <a:bodyPr/>
          <a:lstStyle/>
          <a:p>
            <a:pPr/>
          </a:p>
        </p:txBody>
      </p:sp>
      <p:sp>
        <p:nvSpPr>
          <p:cNvPr id="517" name="Shape 517"/>
          <p:cNvSpPr/>
          <p:nvPr>
            <p:ph type="body" sz="quarter" idx="1"/>
          </p:nvPr>
        </p:nvSpPr>
        <p:spPr>
          <a:prstGeom prst="rect">
            <a:avLst/>
          </a:prstGeom>
        </p:spPr>
        <p:txBody>
          <a:bodyPr/>
          <a:lstStyle/>
          <a:p>
            <a:pPr/>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This program will not be a traditional college class. We're here to support you 100% of the way to really help you achieve their goals.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There are a few things you can do to ensure your success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First off, don’t be this guy.</a:t>
            </a:r>
          </a:p>
          <a:p>
            <a:pPr/>
          </a:p>
          <a:p>
            <a:pPr/>
            <a:r>
              <a:t>Those that have the hardest time in the program are not the ones who came in knowing no programming. </a:t>
            </a:r>
          </a:p>
          <a:p>
            <a:pPr/>
          </a:p>
          <a:p>
            <a:pPr/>
            <a:r>
              <a:t>It’s not the ones who haven’t played around with HTML, CSS, or Javascript.</a:t>
            </a:r>
          </a:p>
          <a:p>
            <a:pPr/>
          </a:p>
          <a:p>
            <a:pPr/>
            <a:r>
              <a:t>It’s the ones who walk in thinking they either A) Know more than they do. Or B) Are experts in a completely different field. </a:t>
            </a:r>
          </a:p>
          <a:p>
            <a:pPr/>
          </a:p>
          <a:p>
            <a:pPr/>
            <a:r>
              <a:t>There is something that stops people like this from accepting the reality.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Be this guy.</a:t>
            </a:r>
            <a:br/>
            <a:br/>
            <a:r>
              <a:t>Having a humble attitude is the first requirement of being successful in this program.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Don’t be frustrated! Keep an open mind </a:t>
            </a:r>
            <a:r>
              <a:t>–</a:t>
            </a:r>
            <a:r>
              <a:t> you’re here to learn.</a:t>
            </a:r>
          </a:p>
          <a:p>
            <a:pPr/>
          </a:p>
          <a:p>
            <a:pPr/>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20"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21"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122"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23" name="Straight Connector 8"/>
          <p:cNvSpPr/>
          <p:nvPr/>
        </p:nvSpPr>
        <p:spPr>
          <a:xfrm>
            <a:off x="0" y="653853"/>
            <a:ext cx="9144000" cy="1"/>
          </a:xfrm>
          <a:prstGeom prst="line">
            <a:avLst/>
          </a:prstGeom>
          <a:ln w="41275">
            <a:solidFill>
              <a:srgbClr val="C83232"/>
            </a:solidFill>
            <a:miter/>
          </a:ln>
        </p:spPr>
        <p:txBody>
          <a:bodyPr lIns="45719" rIns="45719"/>
          <a:lstStyle/>
          <a:p>
            <a:pPr/>
          </a:p>
        </p:txBody>
      </p:sp>
      <p:pic>
        <p:nvPicPr>
          <p:cNvPr id="124"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25"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3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3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13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3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37" name="Body Level One…"/>
          <p:cNvSpPr txBox="1"/>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46"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47"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48"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56"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57"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58" name="Straight Connector 8"/>
          <p:cNvSpPr/>
          <p:nvPr/>
        </p:nvSpPr>
        <p:spPr>
          <a:xfrm>
            <a:off x="0" y="653853"/>
            <a:ext cx="9144000" cy="1"/>
          </a:xfrm>
          <a:prstGeom prst="line">
            <a:avLst/>
          </a:prstGeom>
          <a:ln w="41275">
            <a:solidFill>
              <a:srgbClr val="404040"/>
            </a:solidFill>
            <a:miter/>
          </a:ln>
        </p:spPr>
        <p:txBody>
          <a:bodyPr lIns="45719" rIns="45719"/>
          <a:lstStyle/>
          <a:p>
            <a:pPr/>
          </a:p>
        </p:txBody>
      </p:sp>
      <p:sp>
        <p:nvSpPr>
          <p:cNvPr id="15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67"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68"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169"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70"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71" name="Body Level One…"/>
          <p:cNvSpPr txBox="1"/>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9" indent="-205739" defTabSz="914400">
              <a:lnSpc>
                <a:spcPct val="90000"/>
              </a:lnSpc>
              <a:spcBef>
                <a:spcPts val="1000"/>
              </a:spcBef>
              <a:buFontTx/>
              <a:buChar char="•"/>
              <a:defRPr b="1" sz="1800">
                <a:solidFill>
                  <a:srgbClr val="FFFFFF"/>
                </a:solidFill>
                <a:latin typeface="Arial"/>
                <a:ea typeface="Arial"/>
                <a:cs typeface="Arial"/>
                <a:sym typeface="Arial"/>
              </a:defRPr>
            </a:lvl2pPr>
            <a:lvl3pPr marL="1120139" indent="-205739" defTabSz="914400">
              <a:lnSpc>
                <a:spcPct val="90000"/>
              </a:lnSpc>
              <a:spcBef>
                <a:spcPts val="1000"/>
              </a:spcBef>
              <a:buFontTx/>
              <a:defRPr b="1" sz="1800">
                <a:solidFill>
                  <a:srgbClr val="FFFFFF"/>
                </a:solidFill>
                <a:latin typeface="Arial"/>
                <a:ea typeface="Arial"/>
                <a:cs typeface="Arial"/>
                <a:sym typeface="Arial"/>
              </a:defRPr>
            </a:lvl3pPr>
            <a:lvl4pPr marL="1577339" indent="-205739" defTabSz="914400">
              <a:lnSpc>
                <a:spcPct val="90000"/>
              </a:lnSpc>
              <a:spcBef>
                <a:spcPts val="1000"/>
              </a:spcBef>
              <a:buFontTx/>
              <a:buChar char="•"/>
              <a:defRPr b="1" sz="1800">
                <a:solidFill>
                  <a:srgbClr val="FFFFFF"/>
                </a:solidFill>
                <a:latin typeface="Arial"/>
                <a:ea typeface="Arial"/>
                <a:cs typeface="Arial"/>
                <a:sym typeface="Arial"/>
              </a:defRPr>
            </a:lvl4pPr>
            <a:lvl5pPr marL="2034539" indent="-205739"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72"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pic>
        <p:nvPicPr>
          <p:cNvPr id="173" name="Content Placeholder 8" descr="Content Placeholder 8"/>
          <p:cNvPicPr>
            <a:picLocks noChangeAspect="1"/>
          </p:cNvPicPr>
          <p:nvPr/>
        </p:nvPicPr>
        <p:blipFill>
          <a:blip r:embed="rId2">
            <a:extLst/>
          </a:blip>
          <a:srcRect l="0" t="10220" r="0" b="0"/>
          <a:stretch>
            <a:fillRect/>
          </a:stretch>
        </p:blipFill>
        <p:spPr>
          <a:xfrm>
            <a:off x="0" y="-1"/>
            <a:ext cx="9144000" cy="560978"/>
          </a:xfrm>
          <a:prstGeom prst="rect">
            <a:avLst/>
          </a:prstGeom>
          <a:ln w="12700">
            <a:miter lim="400000"/>
          </a:ln>
        </p:spPr>
      </p:pic>
      <p:sp>
        <p:nvSpPr>
          <p:cNvPr id="1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81"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82"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83"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91"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92"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93" name="Straight Connector 8"/>
          <p:cNvSpPr/>
          <p:nvPr/>
        </p:nvSpPr>
        <p:spPr>
          <a:xfrm>
            <a:off x="0" y="653853"/>
            <a:ext cx="9144000" cy="1"/>
          </a:xfrm>
          <a:prstGeom prst="line">
            <a:avLst/>
          </a:prstGeom>
          <a:ln w="41275">
            <a:solidFill>
              <a:srgbClr val="BF5700"/>
            </a:solidFill>
            <a:miter/>
          </a:ln>
        </p:spPr>
        <p:txBody>
          <a:bodyPr lIns="45719" rIns="45719"/>
          <a:lstStyle/>
          <a:p>
            <a:pPr/>
          </a:p>
        </p:txBody>
      </p:sp>
      <p:sp>
        <p:nvSpPr>
          <p:cNvPr id="194"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95" name="Content Placeholder 8" descr="Content Placeholder 8"/>
          <p:cNvPicPr>
            <a:picLocks noChangeAspect="1"/>
          </p:cNvPicPr>
          <p:nvPr/>
        </p:nvPicPr>
        <p:blipFill>
          <a:blip r:embed="rId2">
            <a:extLst/>
          </a:blip>
          <a:srcRect l="73429" t="14128" r="0" b="0"/>
          <a:stretch>
            <a:fillRect/>
          </a:stretch>
        </p:blipFill>
        <p:spPr>
          <a:xfrm>
            <a:off x="-5871" y="6400800"/>
            <a:ext cx="2179730" cy="481355"/>
          </a:xfrm>
          <a:prstGeom prst="rect">
            <a:avLst/>
          </a:prstGeom>
          <a:ln w="12700">
            <a:miter lim="400000"/>
          </a:ln>
        </p:spPr>
      </p:pic>
      <p:sp>
        <p:nvSpPr>
          <p:cNvPr id="1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1E4B87"/>
        </a:solidFill>
      </p:bgPr>
    </p:bg>
    <p:spTree>
      <p:nvGrpSpPr>
        <p:cNvPr id="1" name=""/>
        <p:cNvGrpSpPr/>
        <p:nvPr/>
      </p:nvGrpSpPr>
      <p:grpSpPr>
        <a:xfrm>
          <a:off x="0" y="0"/>
          <a:ext cx="0" cy="0"/>
          <a:chOff x="0" y="0"/>
          <a:chExt cx="0" cy="0"/>
        </a:xfrm>
      </p:grpSpPr>
      <p:sp>
        <p:nvSpPr>
          <p:cNvPr id="20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04"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lnSpc>
                <a:spcPct val="90000"/>
              </a:lnSpc>
              <a:defRPr b="1" sz="1600">
                <a:solidFill>
                  <a:srgbClr val="FFFFFF"/>
                </a:solidFill>
                <a:latin typeface="Arial"/>
                <a:ea typeface="Arial"/>
                <a:cs typeface="Arial"/>
                <a:sym typeface="Arial"/>
              </a:defRPr>
            </a:lvl1pPr>
          </a:lstStyle>
          <a:p>
            <a:pPr/>
            <a:r>
              <a:t>The Coding Bootcamp at UCLA Extension  |</a:t>
            </a:r>
          </a:p>
        </p:txBody>
      </p:sp>
      <p:sp>
        <p:nvSpPr>
          <p:cNvPr id="20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0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207" name="Body Level One…"/>
          <p:cNvSpPr txBox="1"/>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b="1" sz="1700">
                <a:solidFill>
                  <a:srgbClr val="FFFFFF"/>
                </a:solidFill>
                <a:latin typeface="Arial"/>
                <a:ea typeface="Arial"/>
                <a:cs typeface="Arial"/>
                <a:sym typeface="Arial"/>
              </a:defRPr>
            </a:lvl1pPr>
            <a:lvl2pPr marL="651509" indent="-194309" defTabSz="914400">
              <a:lnSpc>
                <a:spcPct val="90000"/>
              </a:lnSpc>
              <a:spcBef>
                <a:spcPts val="1000"/>
              </a:spcBef>
              <a:buFontTx/>
              <a:buChar char="•"/>
              <a:defRPr b="1" sz="1700">
                <a:solidFill>
                  <a:srgbClr val="FFFFFF"/>
                </a:solidFill>
                <a:latin typeface="Arial"/>
                <a:ea typeface="Arial"/>
                <a:cs typeface="Arial"/>
                <a:sym typeface="Arial"/>
              </a:defRPr>
            </a:lvl2pPr>
            <a:lvl3pPr marL="1108710" indent="-194310" defTabSz="914400">
              <a:lnSpc>
                <a:spcPct val="90000"/>
              </a:lnSpc>
              <a:spcBef>
                <a:spcPts val="1000"/>
              </a:spcBef>
              <a:buFontTx/>
              <a:defRPr b="1" sz="1700">
                <a:solidFill>
                  <a:srgbClr val="FFFFFF"/>
                </a:solidFill>
                <a:latin typeface="Arial"/>
                <a:ea typeface="Arial"/>
                <a:cs typeface="Arial"/>
                <a:sym typeface="Arial"/>
              </a:defRPr>
            </a:lvl3pPr>
            <a:lvl4pPr marL="1565910" indent="-194310" defTabSz="914400">
              <a:lnSpc>
                <a:spcPct val="90000"/>
              </a:lnSpc>
              <a:spcBef>
                <a:spcPts val="1000"/>
              </a:spcBef>
              <a:buFontTx/>
              <a:buChar char="•"/>
              <a:defRPr b="1" sz="1700">
                <a:solidFill>
                  <a:srgbClr val="FFFFFF"/>
                </a:solidFill>
                <a:latin typeface="Arial"/>
                <a:ea typeface="Arial"/>
                <a:cs typeface="Arial"/>
                <a:sym typeface="Arial"/>
              </a:defRPr>
            </a:lvl4pPr>
            <a:lvl5pPr marL="2023110" indent="-194310" defTabSz="914400">
              <a:lnSpc>
                <a:spcPct val="90000"/>
              </a:lnSpc>
              <a:spcBef>
                <a:spcPts val="1000"/>
              </a:spcBef>
              <a:buFontTx/>
              <a:buChar char="•"/>
              <a:defRPr b="1" sz="17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0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209"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10" name="Picture 9" descr="Picture 9"/>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211" name="Picture 3" descr="Picture 3"/>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1E4B87"/>
        </a:solidFill>
      </p:bgPr>
    </p:bg>
    <p:spTree>
      <p:nvGrpSpPr>
        <p:cNvPr id="1" name=""/>
        <p:cNvGrpSpPr/>
        <p:nvPr/>
      </p:nvGrpSpPr>
      <p:grpSpPr>
        <a:xfrm>
          <a:off x="0" y="0"/>
          <a:ext cx="0" cy="0"/>
          <a:chOff x="0" y="0"/>
          <a:chExt cx="0" cy="0"/>
        </a:xfrm>
      </p:grpSpPr>
      <p:sp>
        <p:nvSpPr>
          <p:cNvPr id="219"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220"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21" name="Title Text"/>
          <p:cNvSpPr txBox="1"/>
          <p:nvPr>
            <p:ph type="title"/>
          </p:nvPr>
        </p:nvSpPr>
        <p:spPr>
          <a:prstGeom prst="rect">
            <a:avLst/>
          </a:prstGeom>
        </p:spPr>
        <p:txBody>
          <a:bodyPr/>
          <a:lstStyle>
            <a:lvl1pPr defTabSz="914400">
              <a:lnSpc>
                <a:spcPct val="90000"/>
              </a:lnSpc>
            </a:lvl1pPr>
          </a:lstStyle>
          <a:p>
            <a:pPr/>
            <a:r>
              <a:t>Title Text</a:t>
            </a:r>
          </a:p>
        </p:txBody>
      </p:sp>
      <p:sp>
        <p:nvSpPr>
          <p:cNvPr id="2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29"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30"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231" name="Straight Connector 8"/>
          <p:cNvSpPr/>
          <p:nvPr/>
        </p:nvSpPr>
        <p:spPr>
          <a:xfrm>
            <a:off x="0" y="653853"/>
            <a:ext cx="9144000" cy="1"/>
          </a:xfrm>
          <a:prstGeom prst="line">
            <a:avLst/>
          </a:prstGeom>
          <a:ln w="41275">
            <a:solidFill>
              <a:srgbClr val="BF5700"/>
            </a:solidFill>
            <a:miter/>
          </a:ln>
        </p:spPr>
        <p:txBody>
          <a:bodyPr lIns="45719" rIns="45719"/>
          <a:lstStyle/>
          <a:p>
            <a:pPr/>
          </a:p>
        </p:txBody>
      </p:sp>
      <p:sp>
        <p:nvSpPr>
          <p:cNvPr id="232"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233" name="Picture 1" descr="Picture 1"/>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2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0"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5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5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57" name="Body Level One…"/>
          <p:cNvSpPr txBox="1"/>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66"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67"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68"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9" name="Title Text"/>
          <p:cNvSpPr txBox="1"/>
          <p:nvPr>
            <p:ph type="title"/>
          </p:nvPr>
        </p:nvSpPr>
        <p:spPr>
          <a:prstGeom prst="rect">
            <a:avLst/>
          </a:prstGeom>
        </p:spPr>
        <p:txBody>
          <a:bodyPr/>
          <a:lstStyle>
            <a:lvl1pPr defTabSz="914400">
              <a:lnSpc>
                <a:spcPct val="90000"/>
              </a:lnSpc>
            </a:lvl1p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7"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78"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7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80" name="Straight Connector 6"/>
          <p:cNvSpPr/>
          <p:nvPr/>
        </p:nvSpPr>
        <p:spPr>
          <a:xfrm>
            <a:off x="0" y="653853"/>
            <a:ext cx="9144000" cy="1"/>
          </a:xfrm>
          <a:prstGeom prst="line">
            <a:avLst/>
          </a:prstGeom>
          <a:ln w="41275">
            <a:solidFill>
              <a:srgbClr val="C83232"/>
            </a:solidFill>
            <a:miter/>
          </a:ln>
        </p:spPr>
        <p:txBody>
          <a:bodyPr lIns="45719" rIns="45719"/>
          <a:lstStyle/>
          <a:p>
            <a:pP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95" name="Picture 15" descr="Picture 15"/>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96"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97"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98"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99"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00" name="Body Level One…"/>
          <p:cNvSpPr txBox="1"/>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1"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109"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10"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11"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12"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m.sfgate.com/news/article/From-homeless-to-100k-in-San-Francisco-11251563.php?cmpid=facebook-mobile" TargetMode="External"/><Relationship Id="rId3" Type="http://schemas.openxmlformats.org/officeDocument/2006/relationships/image" Target="../media/image1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lmgtfy.com/?q=google+fu" TargetMode="External"/><Relationship Id="rId4" Type="http://schemas.openxmlformats.org/officeDocument/2006/relationships/image" Target="../media/image11.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3.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4.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5.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6.jpe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hyperlink" Target="https://www.youtube.com/watch?v=ieb6Svbc10E&amp;index=1&amp;list=PLgJ8UgkiorCnMLsUevoQRxH8t9bt7ne14" TargetMode="Externa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390606" y="2953542"/>
            <a:ext cx="8229601" cy="871859"/>
          </a:xfrm>
          <a:prstGeom prst="rect">
            <a:avLst/>
          </a:prstGeom>
        </p:spPr>
        <p:txBody>
          <a:bodyPr/>
          <a:lstStyle/>
          <a:p>
            <a:pPr/>
            <a:r>
              <a:t>The Zen of Coding</a:t>
            </a:r>
          </a:p>
        </p:txBody>
      </p:sp>
      <p:sp>
        <p:nvSpPr>
          <p:cNvPr id="244" name="Text Placeholder 3"/>
          <p:cNvSpPr txBox="1"/>
          <p:nvPr>
            <p:ph type="body" sz="quarter" idx="4294967295"/>
          </p:nvPr>
        </p:nvSpPr>
        <p:spPr>
          <a:xfrm>
            <a:off x="414051" y="2572542"/>
            <a:ext cx="2700340" cy="381001"/>
          </a:xfrm>
          <a:prstGeom prst="rect">
            <a:avLst/>
          </a:prstGeom>
        </p:spPr>
        <p:txBody>
          <a:bodyPr/>
          <a:lstStyle>
            <a:lvl1pPr marL="0" indent="0" defTabSz="740663">
              <a:lnSpc>
                <a:spcPct val="72000"/>
              </a:lnSpc>
              <a:spcBef>
                <a:spcPts val="800"/>
              </a:spcBef>
              <a:buSzTx/>
              <a:buNone/>
              <a:defRPr sz="2025">
                <a:solidFill>
                  <a:srgbClr val="FFFFFF"/>
                </a:solidFill>
              </a:defRPr>
            </a:lvl1pPr>
          </a:lstStyle>
          <a:p>
            <a:pPr/>
            <a:r>
              <a:t>Day 1</a:t>
            </a:r>
          </a:p>
        </p:txBody>
      </p:sp>
      <p:sp>
        <p:nvSpPr>
          <p:cNvPr id="245"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The Coding Bootcamp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BootCamp to… Professional Web Developer??"/>
          <p:cNvSpPr txBox="1"/>
          <p:nvPr>
            <p:ph type="title"/>
          </p:nvPr>
        </p:nvSpPr>
        <p:spPr>
          <a:xfrm>
            <a:off x="304800" y="0"/>
            <a:ext cx="5935416" cy="653854"/>
          </a:xfrm>
          <a:prstGeom prst="rect">
            <a:avLst/>
          </a:prstGeom>
        </p:spPr>
        <p:txBody>
          <a:bodyPr/>
          <a:lstStyle>
            <a:lvl1pPr defTabSz="786384">
              <a:defRPr sz="2064"/>
            </a:lvl1pPr>
          </a:lstStyle>
          <a:p>
            <a:pPr/>
            <a:r>
              <a:t>BootCamp to… Professional Web Developer??</a:t>
            </a:r>
          </a:p>
        </p:txBody>
      </p:sp>
      <p:sp>
        <p:nvSpPr>
          <p:cNvPr id="299" name="https://insights.stackoverflow.com/survey/2016"/>
          <p:cNvSpPr txBox="1"/>
          <p:nvPr/>
        </p:nvSpPr>
        <p:spPr>
          <a:xfrm>
            <a:off x="2025310" y="890162"/>
            <a:ext cx="509338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https://insights.stackoverflow.com/survey/2016</a:t>
            </a:r>
          </a:p>
        </p:txBody>
      </p:sp>
      <p:pic>
        <p:nvPicPr>
          <p:cNvPr id="300" name="Screen Shot 2017-10-14 at 9.46.08 PM.png" descr="Screen Shot 2017-10-14 at 9.46.08 PM.png"/>
          <p:cNvPicPr>
            <a:picLocks noChangeAspect="1"/>
          </p:cNvPicPr>
          <p:nvPr/>
        </p:nvPicPr>
        <p:blipFill>
          <a:blip r:embed="rId2">
            <a:extLst/>
          </a:blip>
          <a:stretch>
            <a:fillRect/>
          </a:stretch>
        </p:blipFill>
        <p:spPr>
          <a:xfrm>
            <a:off x="2645985" y="1463972"/>
            <a:ext cx="3852030" cy="1644768"/>
          </a:xfrm>
          <a:prstGeom prst="rect">
            <a:avLst/>
          </a:prstGeom>
          <a:ln w="12700">
            <a:miter lim="400000"/>
          </a:ln>
        </p:spPr>
      </p:pic>
      <p:sp>
        <p:nvSpPr>
          <p:cNvPr id="301" name="• There is less than 1% difference in pay between masters degree holders and bootcamp graduates…"/>
          <p:cNvSpPr txBox="1"/>
          <p:nvPr/>
        </p:nvSpPr>
        <p:spPr>
          <a:xfrm>
            <a:off x="806272" y="3416622"/>
            <a:ext cx="7531456" cy="11539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355600">
              <a:defRPr sz="1200">
                <a:solidFill>
                  <a:srgbClr val="454545"/>
                </a:solidFill>
                <a:latin typeface="Helvetica Neue"/>
                <a:ea typeface="Helvetica Neue"/>
                <a:cs typeface="Helvetica Neue"/>
                <a:sym typeface="Helvetica Neue"/>
              </a:defRPr>
            </a:pPr>
            <a:r>
              <a:rPr sz="1000">
                <a:latin typeface="Menlo"/>
                <a:ea typeface="Menlo"/>
                <a:cs typeface="Menlo"/>
                <a:sym typeface="Menlo"/>
              </a:rPr>
              <a:t>	•	</a:t>
            </a:r>
            <a:r>
              <a:t>There is less than 1% difference in pay between masters degree holders and bootcamp graduates</a:t>
            </a:r>
          </a:p>
          <a:p>
            <a:pPr defTabSz="355600">
              <a:defRPr sz="1200">
                <a:solidFill>
                  <a:srgbClr val="454545"/>
                </a:solidFill>
                <a:latin typeface="Helvetica Neue"/>
                <a:ea typeface="Helvetica Neue"/>
                <a:cs typeface="Helvetica Neue"/>
                <a:sym typeface="Helvetica Neue"/>
              </a:defRPr>
            </a:pPr>
            <a:r>
              <a:rPr sz="1000">
                <a:latin typeface="Menlo"/>
                <a:ea typeface="Menlo"/>
                <a:cs typeface="Menlo"/>
                <a:sym typeface="Menlo"/>
              </a:rPr>
              <a:t>	•	</a:t>
            </a:r>
            <a:r>
              <a:t>69% of working software developers are self-taught</a:t>
            </a:r>
          </a:p>
          <a:p>
            <a:pPr defTabSz="355600">
              <a:defRPr sz="1200">
                <a:solidFill>
                  <a:srgbClr val="454545"/>
                </a:solidFill>
                <a:latin typeface="Helvetica Neue"/>
                <a:ea typeface="Helvetica Neue"/>
                <a:cs typeface="Helvetica Neue"/>
                <a:sym typeface="Helvetica Neue"/>
              </a:defRPr>
            </a:pPr>
            <a:r>
              <a:rPr sz="1000">
                <a:latin typeface="Menlo"/>
                <a:ea typeface="Menlo"/>
                <a:cs typeface="Menlo"/>
                <a:sym typeface="Menlo"/>
              </a:rPr>
              <a:t>	•	</a:t>
            </a:r>
            <a:r>
              <a:t>43% cite on-the-job training as their primary learning resource</a:t>
            </a:r>
          </a:p>
          <a:p>
            <a:pPr defTabSz="355600">
              <a:defRPr sz="1200">
                <a:solidFill>
                  <a:srgbClr val="454545"/>
                </a:solidFill>
                <a:latin typeface="Helvetica Neue"/>
                <a:ea typeface="Helvetica Neue"/>
                <a:cs typeface="Helvetica Neue"/>
                <a:sym typeface="Helvetica Neue"/>
              </a:defRPr>
            </a:pPr>
            <a:r>
              <a:rPr sz="1000">
                <a:latin typeface="Menlo"/>
                <a:ea typeface="Menlo"/>
                <a:cs typeface="Menlo"/>
                <a:sym typeface="Menlo"/>
              </a:rPr>
              <a:t>	•	</a:t>
            </a:r>
            <a:r>
              <a:t>25% used online courses</a:t>
            </a:r>
          </a:p>
          <a:p>
            <a:pPr defTabSz="355600">
              <a:defRPr sz="1200">
                <a:solidFill>
                  <a:srgbClr val="454545"/>
                </a:solidFill>
                <a:latin typeface="Helvetica Neue"/>
                <a:ea typeface="Helvetica Neue"/>
                <a:cs typeface="Helvetica Neue"/>
                <a:sym typeface="Helvetica Neue"/>
              </a:defRPr>
            </a:pPr>
            <a:r>
              <a:rPr sz="1000">
                <a:latin typeface="Menlo"/>
                <a:ea typeface="Menlo"/>
                <a:cs typeface="Menlo"/>
                <a:sym typeface="Menlo"/>
              </a:rPr>
              <a:t>	•	</a:t>
            </a:r>
            <a:r>
              <a:t>Only 19% have a masters degree related to CS</a:t>
            </a:r>
          </a:p>
          <a:p>
            <a:pPr defTabSz="355600">
              <a:defRPr sz="1200">
                <a:solidFill>
                  <a:srgbClr val="454545"/>
                </a:solidFill>
                <a:latin typeface="Helvetica Neue"/>
                <a:ea typeface="Helvetica Neue"/>
                <a:cs typeface="Helvetica Neue"/>
                <a:sym typeface="Helvetica Neue"/>
              </a:defRPr>
            </a:pPr>
            <a:r>
              <a:rPr sz="1000">
                <a:latin typeface="Menlo"/>
                <a:ea typeface="Menlo"/>
                <a:cs typeface="Menlo"/>
                <a:sym typeface="Menlo"/>
              </a:rPr>
              <a:t>	•	</a:t>
            </a:r>
            <a:r>
              <a:t>6.5% graduated from a Boot Camp (this number is growing fast)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BootCamp to… Professional Web Developer??"/>
          <p:cNvSpPr txBox="1"/>
          <p:nvPr>
            <p:ph type="title"/>
          </p:nvPr>
        </p:nvSpPr>
        <p:spPr>
          <a:xfrm>
            <a:off x="304800" y="0"/>
            <a:ext cx="5935416" cy="653854"/>
          </a:xfrm>
          <a:prstGeom prst="rect">
            <a:avLst/>
          </a:prstGeom>
        </p:spPr>
        <p:txBody>
          <a:bodyPr/>
          <a:lstStyle>
            <a:lvl1pPr defTabSz="786384">
              <a:defRPr sz="2064"/>
            </a:lvl1pPr>
          </a:lstStyle>
          <a:p>
            <a:pPr/>
            <a:r>
              <a:t>BootCamp to… Professional Web Developer??</a:t>
            </a:r>
          </a:p>
        </p:txBody>
      </p:sp>
      <p:sp>
        <p:nvSpPr>
          <p:cNvPr id="304" name="http://m.sfgate.com/news/article/From-homeless-to-100k-in-San-Francisco-11251563.php?cmpid=facebook-mobile"/>
          <p:cNvSpPr txBox="1"/>
          <p:nvPr/>
        </p:nvSpPr>
        <p:spPr>
          <a:xfrm>
            <a:off x="544575" y="6096420"/>
            <a:ext cx="8054849" cy="2649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355600">
              <a:defRPr sz="1200" u="sng">
                <a:solidFill>
                  <a:srgbClr val="0000FF"/>
                </a:solidFill>
                <a:uFill>
                  <a:solidFill>
                    <a:srgbClr val="0000FF"/>
                  </a:solidFill>
                </a:uFill>
                <a:latin typeface="Helvetica Neue"/>
                <a:ea typeface="Helvetica Neue"/>
                <a:cs typeface="Helvetica Neue"/>
                <a:sym typeface="Helvetica Neue"/>
                <a:hlinkClick r:id="rId2" invalidUrl="" action="" tgtFrame="" tooltip="" history="1" highlightClick="0" endSnd="0"/>
              </a:defRPr>
            </a:lvl1pPr>
          </a:lstStyle>
          <a:p>
            <a:pPr>
              <a:defRPr u="none">
                <a:solidFill>
                  <a:srgbClr val="E4AF0A"/>
                </a:solidFill>
                <a:uFillTx/>
              </a:defRPr>
            </a:pPr>
            <a:r>
              <a:rPr u="sng">
                <a:solidFill>
                  <a:srgbClr val="0000FF"/>
                </a:solidFill>
                <a:uFill>
                  <a:solidFill>
                    <a:srgbClr val="0000FF"/>
                  </a:solidFill>
                </a:uFill>
                <a:hlinkClick r:id="rId2" invalidUrl="" action="" tgtFrame="" tooltip="" history="1" highlightClick="0" endSnd="0"/>
              </a:rPr>
              <a:t>http://m.sfgate.com/news/article/From-homeless-to-100k-in-San-Francisco-11251563.php?cmpid=facebook-mobile</a:t>
            </a:r>
          </a:p>
        </p:txBody>
      </p:sp>
      <p:pic>
        <p:nvPicPr>
          <p:cNvPr id="305" name="Screen Shot 2017-10-14 at 9.56.08 PM.png" descr="Screen Shot 2017-10-14 at 9.56.08 PM.png"/>
          <p:cNvPicPr>
            <a:picLocks noChangeAspect="1"/>
          </p:cNvPicPr>
          <p:nvPr/>
        </p:nvPicPr>
        <p:blipFill>
          <a:blip r:embed="rId3">
            <a:extLst/>
          </a:blip>
          <a:stretch>
            <a:fillRect/>
          </a:stretch>
        </p:blipFill>
        <p:spPr>
          <a:xfrm>
            <a:off x="1377950" y="819150"/>
            <a:ext cx="6388100" cy="52197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Title 1"/>
          <p:cNvSpPr txBox="1"/>
          <p:nvPr>
            <p:ph type="title"/>
          </p:nvPr>
        </p:nvSpPr>
        <p:spPr>
          <a:xfrm>
            <a:off x="304799" y="-1"/>
            <a:ext cx="5470528" cy="653856"/>
          </a:xfrm>
          <a:prstGeom prst="rect">
            <a:avLst/>
          </a:prstGeom>
        </p:spPr>
        <p:txBody>
          <a:bodyPr/>
          <a:lstStyle/>
          <a:p>
            <a:pPr/>
            <a:r>
              <a:t>But Remember…</a:t>
            </a:r>
          </a:p>
        </p:txBody>
      </p:sp>
      <p:sp>
        <p:nvSpPr>
          <p:cNvPr id="308" name="Content Placeholder 2"/>
          <p:cNvSpPr txBox="1"/>
          <p:nvPr/>
        </p:nvSpPr>
        <p:spPr>
          <a:xfrm>
            <a:off x="289559" y="762000"/>
            <a:ext cx="8583816" cy="26619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r>
              <a:t>Nothing good comes easy.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Title 1"/>
          <p:cNvSpPr txBox="1"/>
          <p:nvPr>
            <p:ph type="title"/>
          </p:nvPr>
        </p:nvSpPr>
        <p:spPr>
          <a:xfrm>
            <a:off x="390606" y="2953542"/>
            <a:ext cx="8229601" cy="871859"/>
          </a:xfrm>
          <a:prstGeom prst="rect">
            <a:avLst/>
          </a:prstGeom>
        </p:spPr>
        <p:txBody>
          <a:bodyPr/>
          <a:lstStyle/>
          <a:p>
            <a:pPr/>
            <a:r>
              <a:t>On Keys To Success…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Title 1"/>
          <p:cNvSpPr txBox="1"/>
          <p:nvPr>
            <p:ph type="title"/>
          </p:nvPr>
        </p:nvSpPr>
        <p:spPr>
          <a:xfrm>
            <a:off x="304799" y="-1"/>
            <a:ext cx="5470528" cy="653856"/>
          </a:xfrm>
          <a:prstGeom prst="rect">
            <a:avLst/>
          </a:prstGeom>
        </p:spPr>
        <p:txBody>
          <a:bodyPr/>
          <a:lstStyle/>
          <a:p>
            <a:pPr/>
            <a:r>
              <a:t>Don’t Be This Guy…</a:t>
            </a:r>
          </a:p>
        </p:txBody>
      </p:sp>
      <p:pic>
        <p:nvPicPr>
          <p:cNvPr id="315" name="Picture 2" descr="Picture 2"/>
          <p:cNvPicPr>
            <a:picLocks noChangeAspect="1"/>
          </p:cNvPicPr>
          <p:nvPr/>
        </p:nvPicPr>
        <p:blipFill>
          <a:blip r:embed="rId3">
            <a:extLst/>
          </a:blip>
          <a:stretch>
            <a:fillRect/>
          </a:stretch>
        </p:blipFill>
        <p:spPr>
          <a:xfrm>
            <a:off x="1524000" y="1200150"/>
            <a:ext cx="6096000" cy="4457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9" name="Picture 2" descr="Picture 2"/>
          <p:cNvPicPr>
            <a:picLocks noChangeAspect="1"/>
          </p:cNvPicPr>
          <p:nvPr/>
        </p:nvPicPr>
        <p:blipFill>
          <a:blip r:embed="rId3">
            <a:extLst/>
          </a:blip>
          <a:stretch>
            <a:fillRect/>
          </a:stretch>
        </p:blipFill>
        <p:spPr>
          <a:xfrm>
            <a:off x="685800" y="914400"/>
            <a:ext cx="7981950" cy="5324475"/>
          </a:xfrm>
          <a:prstGeom prst="rect">
            <a:avLst/>
          </a:prstGeom>
          <a:ln w="12700">
            <a:miter lim="400000"/>
          </a:ln>
        </p:spPr>
      </p:pic>
      <p:sp>
        <p:nvSpPr>
          <p:cNvPr id="320" name="Title 1"/>
          <p:cNvSpPr txBox="1"/>
          <p:nvPr>
            <p:ph type="title"/>
          </p:nvPr>
        </p:nvSpPr>
        <p:spPr>
          <a:xfrm>
            <a:off x="304799" y="-1"/>
            <a:ext cx="5470528" cy="653856"/>
          </a:xfrm>
          <a:prstGeom prst="rect">
            <a:avLst/>
          </a:prstGeom>
        </p:spPr>
        <p:txBody>
          <a:bodyPr/>
          <a:lstStyle/>
          <a:p>
            <a:pPr/>
            <a:r>
              <a:t>This Should Be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Title 1"/>
          <p:cNvSpPr txBox="1"/>
          <p:nvPr>
            <p:ph type="title"/>
          </p:nvPr>
        </p:nvSpPr>
        <p:spPr>
          <a:xfrm>
            <a:off x="304799" y="-1"/>
            <a:ext cx="5470528" cy="653856"/>
          </a:xfrm>
          <a:prstGeom prst="rect">
            <a:avLst/>
          </a:prstGeom>
        </p:spPr>
        <p:txBody>
          <a:bodyPr/>
          <a:lstStyle/>
          <a:p>
            <a:pPr/>
            <a:r>
              <a:t>Our Mantra for Today and Beyond…</a:t>
            </a:r>
          </a:p>
        </p:txBody>
      </p:sp>
      <p:sp>
        <p:nvSpPr>
          <p:cNvPr id="325" name="TextBox 3"/>
          <p:cNvSpPr txBox="1"/>
          <p:nvPr/>
        </p:nvSpPr>
        <p:spPr>
          <a:xfrm>
            <a:off x="304800" y="3048000"/>
            <a:ext cx="8610600"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3200">
                <a:latin typeface="Arial"/>
                <a:ea typeface="Arial"/>
                <a:cs typeface="Arial"/>
                <a:sym typeface="Arial"/>
              </a:defRPr>
            </a:lvl1pPr>
          </a:lstStyle>
          <a:p>
            <a:pPr/>
            <a:r>
              <a:t>When it comes to web development…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Title 1"/>
          <p:cNvSpPr txBox="1"/>
          <p:nvPr>
            <p:ph type="title"/>
          </p:nvPr>
        </p:nvSpPr>
        <p:spPr>
          <a:xfrm>
            <a:off x="304799" y="-1"/>
            <a:ext cx="5470528" cy="653856"/>
          </a:xfrm>
          <a:prstGeom prst="rect">
            <a:avLst/>
          </a:prstGeom>
        </p:spPr>
        <p:txBody>
          <a:bodyPr/>
          <a:lstStyle/>
          <a:p>
            <a:pPr/>
            <a:r>
              <a:t>Our Mantra for Today and Beyond…</a:t>
            </a:r>
          </a:p>
        </p:txBody>
      </p:sp>
      <p:sp>
        <p:nvSpPr>
          <p:cNvPr id="328"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8000">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TextBox 1"/>
          <p:cNvSpPr txBox="1"/>
          <p:nvPr/>
        </p:nvSpPr>
        <p:spPr>
          <a:xfrm>
            <a:off x="8305800" y="6400800"/>
            <a:ext cx="9271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You.</a:t>
            </a:r>
          </a:p>
        </p:txBody>
      </p:sp>
      <p:sp>
        <p:nvSpPr>
          <p:cNvPr id="333" name="Straight Arrow Connector 4"/>
          <p:cNvSpPr/>
          <p:nvPr/>
        </p:nvSpPr>
        <p:spPr>
          <a:xfrm flipH="1" flipV="1">
            <a:off x="8001000" y="6172199"/>
            <a:ext cx="304800" cy="228602"/>
          </a:xfrm>
          <a:prstGeom prst="line">
            <a:avLst/>
          </a:prstGeom>
          <a:ln w="63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Title 1"/>
          <p:cNvSpPr txBox="1"/>
          <p:nvPr>
            <p:ph type="title"/>
          </p:nvPr>
        </p:nvSpPr>
        <p:spPr>
          <a:xfrm>
            <a:off x="304799" y="-1"/>
            <a:ext cx="5470528" cy="653856"/>
          </a:xfrm>
          <a:prstGeom prst="rect">
            <a:avLst/>
          </a:prstGeom>
        </p:spPr>
        <p:txBody>
          <a:bodyPr/>
          <a:lstStyle/>
          <a:p>
            <a:pPr/>
            <a:r>
              <a:t>Imposter Syndrome</a:t>
            </a:r>
          </a:p>
        </p:txBody>
      </p:sp>
      <p:sp>
        <p:nvSpPr>
          <p:cNvPr id="338" name="TextBox 3"/>
          <p:cNvSpPr txBox="1"/>
          <p:nvPr/>
        </p:nvSpPr>
        <p:spPr>
          <a:xfrm>
            <a:off x="266700" y="1930400"/>
            <a:ext cx="8610600" cy="19577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3200">
                <a:latin typeface="Arial"/>
                <a:ea typeface="Arial"/>
                <a:cs typeface="Arial"/>
                <a:sym typeface="Arial"/>
              </a:defRPr>
            </a:lvl1pPr>
          </a:lstStyle>
          <a:p>
            <a:pPr/>
            <a:r>
              <a:t>"I have written 11 books, but each time I think, 'Uh oh, they're going to find out now. I've run a game on everybody, and they're going to find me out.'"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Title 1"/>
          <p:cNvSpPr txBox="1"/>
          <p:nvPr>
            <p:ph type="title"/>
          </p:nvPr>
        </p:nvSpPr>
        <p:spPr>
          <a:xfrm>
            <a:off x="304800" y="-1"/>
            <a:ext cx="7620000" cy="653856"/>
          </a:xfrm>
          <a:prstGeom prst="rect">
            <a:avLst/>
          </a:prstGeom>
        </p:spPr>
        <p:txBody>
          <a:bodyPr/>
          <a:lstStyle/>
          <a:p>
            <a:pPr/>
            <a:r>
              <a:t>Quick Introductions! (30 seconds)</a:t>
            </a:r>
          </a:p>
        </p:txBody>
      </p:sp>
      <p:pic>
        <p:nvPicPr>
          <p:cNvPr id="248"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249" name="Shape 70"/>
          <p:cNvSpPr txBox="1"/>
          <p:nvPr/>
        </p:nvSpPr>
        <p:spPr>
          <a:xfrm>
            <a:off x="196850" y="838200"/>
            <a:ext cx="8947150" cy="56559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p>
          <a:p>
            <a:pPr indent="228600" defTabSz="685800">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Title 1"/>
          <p:cNvSpPr txBox="1"/>
          <p:nvPr>
            <p:ph type="title"/>
          </p:nvPr>
        </p:nvSpPr>
        <p:spPr>
          <a:xfrm>
            <a:off x="304799" y="-1"/>
            <a:ext cx="5470528" cy="653856"/>
          </a:xfrm>
          <a:prstGeom prst="rect">
            <a:avLst/>
          </a:prstGeom>
        </p:spPr>
        <p:txBody>
          <a:bodyPr/>
          <a:lstStyle/>
          <a:p>
            <a:pPr/>
            <a:r>
              <a:t>Imposter Syndrome</a:t>
            </a:r>
          </a:p>
        </p:txBody>
      </p:sp>
      <p:sp>
        <p:nvSpPr>
          <p:cNvPr id="341" name="TextBox 3"/>
          <p:cNvSpPr txBox="1"/>
          <p:nvPr/>
        </p:nvSpPr>
        <p:spPr>
          <a:xfrm>
            <a:off x="266700" y="1930400"/>
            <a:ext cx="8610600" cy="28975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3200">
                <a:latin typeface="Arial"/>
                <a:ea typeface="Arial"/>
                <a:cs typeface="Arial"/>
                <a:sym typeface="Arial"/>
              </a:defRPr>
            </a:pPr>
            <a:r>
              <a:t>"I have written 11 books, but each time I think, 'Uh oh, they're going to find out now. I've run a game on everybody, and they're going to find me out.'"</a:t>
            </a:r>
          </a:p>
          <a:p>
            <a:pPr algn="ctr">
              <a:defRPr i="1" sz="3200">
                <a:latin typeface="Arial"/>
                <a:ea typeface="Arial"/>
                <a:cs typeface="Arial"/>
                <a:sym typeface="Arial"/>
              </a:defRPr>
            </a:pPr>
          </a:p>
          <a:p>
            <a:pPr lvl="6" algn="ctr">
              <a:defRPr i="1" sz="3200">
                <a:latin typeface="Arial"/>
                <a:ea typeface="Arial"/>
                <a:cs typeface="Arial"/>
                <a:sym typeface="Arial"/>
              </a:defRPr>
            </a:pPr>
            <a:r>
              <a:t>— Maya Angelou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3" name="Image" descr="Image"/>
          <p:cNvPicPr>
            <a:picLocks noChangeAspect="1"/>
          </p:cNvPicPr>
          <p:nvPr/>
        </p:nvPicPr>
        <p:blipFill>
          <a:blip r:embed="rId2">
            <a:extLst/>
          </a:blip>
          <a:stretch>
            <a:fillRect/>
          </a:stretch>
        </p:blipFill>
        <p:spPr>
          <a:xfrm>
            <a:off x="412927" y="667375"/>
            <a:ext cx="8318146" cy="55232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Title 1"/>
          <p:cNvSpPr txBox="1"/>
          <p:nvPr>
            <p:ph type="title"/>
          </p:nvPr>
        </p:nvSpPr>
        <p:spPr>
          <a:xfrm>
            <a:off x="390606" y="2953542"/>
            <a:ext cx="8229601" cy="871859"/>
          </a:xfrm>
          <a:prstGeom prst="rect">
            <a:avLst/>
          </a:prstGeom>
        </p:spPr>
        <p:txBody>
          <a:bodyPr/>
          <a:lstStyle/>
          <a:p>
            <a:pPr/>
            <a:r>
              <a:t>The Path of Learning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Title 1"/>
          <p:cNvSpPr txBox="1"/>
          <p:nvPr>
            <p:ph type="title"/>
          </p:nvPr>
        </p:nvSpPr>
        <p:spPr>
          <a:xfrm>
            <a:off x="304799" y="-1"/>
            <a:ext cx="5470528" cy="653856"/>
          </a:xfrm>
          <a:prstGeom prst="rect">
            <a:avLst/>
          </a:prstGeom>
        </p:spPr>
        <p:txBody>
          <a:bodyPr/>
          <a:lstStyle/>
          <a:p>
            <a:pPr/>
            <a:r>
              <a:t>Nothing Comes Easy…</a:t>
            </a:r>
          </a:p>
        </p:txBody>
      </p:sp>
      <p:sp>
        <p:nvSpPr>
          <p:cNvPr id="350"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b="1" sz="3200">
                <a:latin typeface="Arial"/>
                <a:ea typeface="Arial"/>
                <a:cs typeface="Arial"/>
                <a:sym typeface="Arial"/>
              </a:defRPr>
            </a:pPr>
            <a:r>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Title 1"/>
          <p:cNvSpPr txBox="1"/>
          <p:nvPr>
            <p:ph type="title"/>
          </p:nvPr>
        </p:nvSpPr>
        <p:spPr>
          <a:xfrm>
            <a:off x="304799" y="-1"/>
            <a:ext cx="5470528" cy="653856"/>
          </a:xfrm>
          <a:prstGeom prst="rect">
            <a:avLst/>
          </a:prstGeom>
        </p:spPr>
        <p:txBody>
          <a:bodyPr/>
          <a:lstStyle/>
          <a:p>
            <a:pPr/>
            <a:r>
              <a:t>Obstacle #1 – The Great Confusion</a:t>
            </a:r>
          </a:p>
        </p:txBody>
      </p:sp>
      <p:pic>
        <p:nvPicPr>
          <p:cNvPr id="355"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Title 1"/>
          <p:cNvSpPr txBox="1"/>
          <p:nvPr>
            <p:ph type="title"/>
          </p:nvPr>
        </p:nvSpPr>
        <p:spPr>
          <a:xfrm>
            <a:off x="304799" y="-1"/>
            <a:ext cx="5470528" cy="653856"/>
          </a:xfrm>
          <a:prstGeom prst="rect">
            <a:avLst/>
          </a:prstGeom>
        </p:spPr>
        <p:txBody>
          <a:bodyPr/>
          <a:lstStyle/>
          <a:p>
            <a:pPr/>
            <a:r>
              <a:t>Obstacle #2 – The Great Doubt</a:t>
            </a:r>
          </a:p>
        </p:txBody>
      </p:sp>
      <p:pic>
        <p:nvPicPr>
          <p:cNvPr id="360"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Title 1"/>
          <p:cNvSpPr txBox="1"/>
          <p:nvPr>
            <p:ph type="title"/>
          </p:nvPr>
        </p:nvSpPr>
        <p:spPr>
          <a:xfrm>
            <a:off x="304799" y="-1"/>
            <a:ext cx="5470528" cy="653856"/>
          </a:xfrm>
          <a:prstGeom prst="rect">
            <a:avLst/>
          </a:prstGeom>
        </p:spPr>
        <p:txBody>
          <a:bodyPr/>
          <a:lstStyle/>
          <a:p>
            <a:pPr/>
            <a:r>
              <a:t>Obstacle #3 – The Great Distance</a:t>
            </a:r>
          </a:p>
        </p:txBody>
      </p:sp>
      <p:pic>
        <p:nvPicPr>
          <p:cNvPr id="365"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Title 1"/>
          <p:cNvSpPr txBox="1"/>
          <p:nvPr>
            <p:ph type="title"/>
          </p:nvPr>
        </p:nvSpPr>
        <p:spPr>
          <a:xfrm>
            <a:off x="304799" y="-1"/>
            <a:ext cx="5470528" cy="653856"/>
          </a:xfrm>
          <a:prstGeom prst="rect">
            <a:avLst/>
          </a:prstGeom>
        </p:spPr>
        <p:txBody>
          <a:bodyPr/>
          <a:lstStyle/>
          <a:p>
            <a:pPr/>
            <a:r>
              <a:t>Nothing Comes Easy…</a:t>
            </a:r>
          </a:p>
        </p:txBody>
      </p:sp>
      <p:sp>
        <p:nvSpPr>
          <p:cNvPr id="370" name="Content Placeholder 2"/>
          <p:cNvSpPr txBox="1"/>
          <p:nvPr/>
        </p:nvSpPr>
        <p:spPr>
          <a:xfrm>
            <a:off x="289559" y="762000"/>
            <a:ext cx="8583816" cy="35177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to Code Requires Two Things:</a:t>
            </a:r>
            <a:endParaRPr sz="2800"/>
          </a:p>
          <a:p>
            <a:pPr indent="228600">
              <a:lnSpc>
                <a:spcPct val="90000"/>
              </a:lnSpc>
              <a:defRPr b="1" sz="3200" u="sng">
                <a:latin typeface="Arial"/>
                <a:ea typeface="Arial"/>
                <a:cs typeface="Arial"/>
                <a:sym typeface="Arial"/>
              </a:defRPr>
            </a:pPr>
          </a:p>
          <a:p>
            <a:pPr marL="742950" indent="-514350">
              <a:lnSpc>
                <a:spcPct val="90000"/>
              </a:lnSpc>
              <a:buSzPct val="100000"/>
              <a:buAutoNum type="arabicPeriod" startAt="1"/>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startAt="1"/>
              <a:defRPr sz="3200">
                <a:latin typeface="Arial"/>
                <a:ea typeface="Arial"/>
                <a:cs typeface="Arial"/>
                <a:sym typeface="Arial"/>
              </a:defRPr>
            </a:p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375" name="Title 1"/>
          <p:cNvSpPr txBox="1"/>
          <p:nvPr>
            <p:ph type="title"/>
          </p:nvPr>
        </p:nvSpPr>
        <p:spPr>
          <a:xfrm>
            <a:off x="304799" y="-1"/>
            <a:ext cx="5470528" cy="653856"/>
          </a:xfrm>
          <a:prstGeom prst="rect">
            <a:avLst/>
          </a:prstGeom>
        </p:spPr>
        <p:txBody>
          <a:bodyPr/>
          <a:lstStyle/>
          <a:p>
            <a:pPr/>
            <a:r>
              <a:t>Learning is “Frustrating”</a:t>
            </a:r>
          </a:p>
        </p:txBody>
      </p:sp>
      <p:sp>
        <p:nvSpPr>
          <p:cNvPr id="376"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p>
          <a:p>
            <a:pPr>
              <a:lnSpc>
                <a:spcPct val="90000"/>
              </a:lnSpc>
              <a:spcBef>
                <a:spcPts val="1000"/>
              </a:spcBef>
              <a:defRPr i="1" sz="1600">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Title 1"/>
          <p:cNvSpPr txBox="1"/>
          <p:nvPr>
            <p:ph type="title"/>
          </p:nvPr>
        </p:nvSpPr>
        <p:spPr>
          <a:xfrm>
            <a:off x="304799" y="-1"/>
            <a:ext cx="5470528" cy="653856"/>
          </a:xfrm>
          <a:prstGeom prst="rect">
            <a:avLst/>
          </a:prstGeom>
        </p:spPr>
        <p:txBody>
          <a:bodyPr/>
          <a:lstStyle/>
          <a:p>
            <a:pPr/>
            <a:r>
              <a:t>Advice for the Journey</a:t>
            </a:r>
          </a:p>
        </p:txBody>
      </p:sp>
      <p:sp>
        <p:nvSpPr>
          <p:cNvPr id="381"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82" name="Content Placeholder 2"/>
          <p:cNvSpPr txBox="1"/>
          <p:nvPr/>
        </p:nvSpPr>
        <p:spPr>
          <a:xfrm>
            <a:off x="443344" y="914400"/>
            <a:ext cx="8229601" cy="29788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2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200">
                <a:solidFill>
                  <a:srgbClr val="FFFFFF"/>
                </a:solidFill>
                <a:latin typeface="Arial"/>
                <a:ea typeface="Arial"/>
                <a:cs typeface="Arial"/>
                <a:sym typeface="Arial"/>
              </a:defRPr>
            </a:pPr>
          </a:p>
          <a:p>
            <a:pPr marL="742950" indent="-514350" algn="ctr">
              <a:lnSpc>
                <a:spcPct val="90000"/>
              </a:lnSpc>
              <a:buSzPct val="100000"/>
              <a:buAutoNum type="arabicPeriod" startAt="3"/>
              <a:defRPr sz="3200">
                <a:solidFill>
                  <a:srgbClr val="FFFFFF"/>
                </a:solidFill>
                <a:latin typeface="Arial"/>
                <a:ea typeface="Arial"/>
                <a:cs typeface="Arial"/>
                <a:sym typeface="Arial"/>
              </a:defRPr>
            </a:pPr>
          </a:p>
          <a:p>
            <a:pPr indent="228600">
              <a:lnSpc>
                <a:spcPct val="90000"/>
              </a:lnSpc>
              <a:defRPr sz="3200">
                <a:solidFill>
                  <a:srgbClr val="FFFFFF"/>
                </a:solidFill>
                <a:latin typeface="Arial"/>
                <a:ea typeface="Arial"/>
                <a:cs typeface="Arial"/>
                <a:sym typeface="Arial"/>
              </a:defRPr>
            </a:pPr>
          </a:p>
        </p:txBody>
      </p:sp>
      <p:pic>
        <p:nvPicPr>
          <p:cNvPr id="383" name="Picture 2" descr="Picture 2"/>
          <p:cNvPicPr>
            <a:picLocks noChangeAspect="1"/>
          </p:cNvPicPr>
          <p:nvPr/>
        </p:nvPicPr>
        <p:blipFill>
          <a:blip r:embed="rId2">
            <a:extLst/>
          </a:blip>
          <a:stretch>
            <a:fillRect/>
          </a:stretch>
        </p:blipFill>
        <p:spPr>
          <a:xfrm>
            <a:off x="6113057" y="3429000"/>
            <a:ext cx="3042685" cy="30087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Title 1"/>
          <p:cNvSpPr txBox="1"/>
          <p:nvPr>
            <p:ph type="title"/>
          </p:nvPr>
        </p:nvSpPr>
        <p:spPr>
          <a:xfrm>
            <a:off x="304799" y="-1"/>
            <a:ext cx="5470528" cy="653856"/>
          </a:xfrm>
          <a:prstGeom prst="rect">
            <a:avLst/>
          </a:prstGeom>
        </p:spPr>
        <p:txBody>
          <a:bodyPr/>
          <a:lstStyle/>
          <a:p>
            <a:pPr/>
            <a:r>
              <a:t>Instructor = … ?</a:t>
            </a:r>
          </a:p>
        </p:txBody>
      </p:sp>
      <p:sp>
        <p:nvSpPr>
          <p:cNvPr id="254" name="Shape 70"/>
          <p:cNvSpPr txBox="1"/>
          <p:nvPr/>
        </p:nvSpPr>
        <p:spPr>
          <a:xfrm>
            <a:off x="196850" y="760689"/>
            <a:ext cx="8947150" cy="40447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b="1" sz="2800" u="sng">
                <a:latin typeface="Arial"/>
                <a:ea typeface="Arial"/>
                <a:cs typeface="Arial"/>
                <a:sym typeface="Arial"/>
              </a:defRPr>
            </a:pPr>
            <a:r>
              <a:t>Mark Carlson</a:t>
            </a:r>
          </a:p>
          <a:p>
            <a:pPr marL="685800" indent="-457200" defTabSz="685800">
              <a:buSzPct val="100000"/>
              <a:buFont typeface="Arial"/>
              <a:buChar char="•"/>
              <a:defRPr b="1"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BA/Bus Admin (Accounting) - University Of Washington</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Senior UI Developer @ Avenue Code -&gt; Gap Inc.</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Over 15 years coding, </a:t>
            </a:r>
            <a:r>
              <a:rPr sz="1500"/>
              <a:t>(with plenty of experience being a n00b at it.)</a:t>
            </a:r>
            <a:endParaRPr sz="2400"/>
          </a:p>
          <a:p>
            <a:pPr marL="685800" indent="-457200" defTabSz="685800">
              <a:buSzPct val="100000"/>
              <a:buFont typeface="Arial"/>
              <a:buChar char="•"/>
              <a:defRPr sz="2800">
                <a:latin typeface="Arial"/>
                <a:ea typeface="Arial"/>
                <a:cs typeface="Arial"/>
                <a:sym typeface="Arial"/>
              </a:defRPr>
            </a:pPr>
          </a:p>
        </p:txBody>
      </p:sp>
      <p:sp>
        <p:nvSpPr>
          <p:cNvPr id="255" name="Rectangle 6"/>
          <p:cNvSpPr txBox="1"/>
          <p:nvPr/>
        </p:nvSpPr>
        <p:spPr>
          <a:xfrm>
            <a:off x="3467100" y="4363630"/>
            <a:ext cx="5726742" cy="12388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685800" indent="-457200">
              <a:buSzPct val="100000"/>
              <a:buFont typeface="Arial"/>
              <a:buChar char="•"/>
              <a:defRPr i="1" sz="3000">
                <a:latin typeface="Arial"/>
                <a:ea typeface="Arial"/>
                <a:cs typeface="Arial"/>
                <a:sym typeface="Arial"/>
              </a:defRPr>
            </a:pPr>
            <a:r>
              <a:t>Avid MTN Biker &amp; Cyclist</a:t>
            </a:r>
            <a:br/>
          </a:p>
          <a:p>
            <a:pPr marL="685800" indent="-457200">
              <a:buSzPct val="100000"/>
              <a:buFont typeface="Arial"/>
              <a:buChar char="•"/>
              <a:defRPr sz="2000">
                <a:latin typeface="Arial"/>
                <a:ea typeface="Arial"/>
                <a:cs typeface="Arial"/>
                <a:sym typeface="Arial"/>
              </a:defRPr>
            </a:pPr>
            <a:r>
              <a:t>One-time TV Game Show Contestant</a:t>
            </a:r>
          </a:p>
        </p:txBody>
      </p:sp>
      <p:sp>
        <p:nvSpPr>
          <p:cNvPr id="256" name="TextBox 7"/>
          <p:cNvSpPr txBox="1"/>
          <p:nvPr/>
        </p:nvSpPr>
        <p:spPr>
          <a:xfrm>
            <a:off x="870741" y="4803976"/>
            <a:ext cx="190470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Insert image here</a:t>
            </a:r>
          </a:p>
        </p:txBody>
      </p:sp>
      <p:pic>
        <p:nvPicPr>
          <p:cNvPr id="257" name="544686_10200106401726749_1350133645_n.jpg" descr="544686_10200106401726749_1350133645_n.jpg"/>
          <p:cNvPicPr>
            <a:picLocks noChangeAspect="1"/>
          </p:cNvPicPr>
          <p:nvPr/>
        </p:nvPicPr>
        <p:blipFill>
          <a:blip r:embed="rId3">
            <a:extLst/>
          </a:blip>
          <a:stretch>
            <a:fillRect/>
          </a:stretch>
        </p:blipFill>
        <p:spPr>
          <a:xfrm>
            <a:off x="765938" y="3987915"/>
            <a:ext cx="2567812" cy="224978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Title 1"/>
          <p:cNvSpPr txBox="1"/>
          <p:nvPr>
            <p:ph type="title"/>
          </p:nvPr>
        </p:nvSpPr>
        <p:spPr>
          <a:xfrm>
            <a:off x="304799" y="-1"/>
            <a:ext cx="5470528" cy="653856"/>
          </a:xfrm>
          <a:prstGeom prst="rect">
            <a:avLst/>
          </a:prstGeom>
        </p:spPr>
        <p:txBody>
          <a:bodyPr/>
          <a:lstStyle/>
          <a:p>
            <a:pPr/>
            <a:r>
              <a:t>Advice for the Journey</a:t>
            </a:r>
          </a:p>
        </p:txBody>
      </p:sp>
      <p:sp>
        <p:nvSpPr>
          <p:cNvPr id="386"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87" name="Content Placeholder 2"/>
          <p:cNvSpPr txBox="1"/>
          <p:nvPr/>
        </p:nvSpPr>
        <p:spPr>
          <a:xfrm>
            <a:off x="443344" y="914400"/>
            <a:ext cx="8229601" cy="40896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800"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p>
          <a:p>
            <a:pPr marL="742950" indent="-514350" defTabSz="685800">
              <a:buSzPct val="100000"/>
              <a:buAutoNum type="arabicPeriod" startAt="1"/>
              <a:defRPr i="1" sz="3600">
                <a:solidFill>
                  <a:srgbClr val="FFFFFF"/>
                </a:solidFill>
                <a:latin typeface="Arial"/>
                <a:ea typeface="Arial"/>
                <a:cs typeface="Arial"/>
                <a:sym typeface="Arial"/>
              </a:defRPr>
            </a:pPr>
            <a:r>
              <a:t> Work Hard!!</a:t>
            </a:r>
            <a:endParaRPr sz="2400"/>
          </a:p>
          <a:p>
            <a:pPr marL="742950" indent="-514350" defTabSz="685800">
              <a:buSzPct val="100000"/>
              <a:buAutoNum type="arabicPeriod" startAt="1"/>
              <a:defRPr sz="3600">
                <a:solidFill>
                  <a:srgbClr val="FFFFFF"/>
                </a:solidFill>
                <a:latin typeface="Arial"/>
                <a:ea typeface="Arial"/>
                <a:cs typeface="Arial"/>
                <a:sym typeface="Arial"/>
              </a:defRPr>
            </a:pPr>
          </a:p>
          <a:p>
            <a:pPr marL="742950" indent="-514350" defTabSz="685800">
              <a:buSzPct val="100000"/>
              <a:buAutoNum type="arabicPeriod" startAt="2"/>
              <a:defRPr b="1" i="1" sz="3600">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p>
          <a:p>
            <a:pPr indent="228600" defTabSz="685800">
              <a:defRPr sz="3600">
                <a:solidFill>
                  <a:srgbClr val="FFFFFF"/>
                </a:solidFill>
                <a:latin typeface="Arial"/>
                <a:ea typeface="Arial"/>
                <a:cs typeface="Arial"/>
                <a:sym typeface="Arial"/>
              </a:defRPr>
            </a:pPr>
          </a:p>
        </p:txBody>
      </p:sp>
      <p:pic>
        <p:nvPicPr>
          <p:cNvPr id="388" name="Picture 4" descr="Picture 4"/>
          <p:cNvPicPr>
            <a:picLocks noChangeAspect="1"/>
          </p:cNvPicPr>
          <p:nvPr/>
        </p:nvPicPr>
        <p:blipFill>
          <a:blip r:embed="rId2">
            <a:extLst/>
          </a:blip>
          <a:srcRect l="0" t="0" r="0" b="3603"/>
          <a:stretch>
            <a:fillRect/>
          </a:stretch>
        </p:blipFill>
        <p:spPr>
          <a:xfrm>
            <a:off x="5548464" y="3810000"/>
            <a:ext cx="3607276" cy="26079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Title 1"/>
          <p:cNvSpPr txBox="1"/>
          <p:nvPr>
            <p:ph type="title"/>
          </p:nvPr>
        </p:nvSpPr>
        <p:spPr>
          <a:xfrm>
            <a:off x="304799" y="-1"/>
            <a:ext cx="5470528" cy="653856"/>
          </a:xfrm>
          <a:prstGeom prst="rect">
            <a:avLst/>
          </a:prstGeom>
        </p:spPr>
        <p:txBody>
          <a:bodyPr/>
          <a:lstStyle/>
          <a:p>
            <a:pPr/>
            <a:r>
              <a:t>Advice for the Journey</a:t>
            </a:r>
          </a:p>
        </p:txBody>
      </p:sp>
      <p:sp>
        <p:nvSpPr>
          <p:cNvPr id="391"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92"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p>
        </p:txBody>
      </p:sp>
      <p:pic>
        <p:nvPicPr>
          <p:cNvPr id="393" name="Picture 8" descr="Picture 8"/>
          <p:cNvPicPr>
            <a:picLocks noChangeAspect="1"/>
          </p:cNvPicPr>
          <p:nvPr/>
        </p:nvPicPr>
        <p:blipFill>
          <a:blip r:embed="rId3">
            <a:extLst/>
          </a:blip>
          <a:srcRect l="0" t="2868" r="0" b="2856"/>
          <a:stretch>
            <a:fillRect/>
          </a:stretch>
        </p:blipFill>
        <p:spPr>
          <a:xfrm>
            <a:off x="5559443" y="3917920"/>
            <a:ext cx="3584557" cy="2514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Title 1"/>
          <p:cNvSpPr txBox="1"/>
          <p:nvPr>
            <p:ph type="title"/>
          </p:nvPr>
        </p:nvSpPr>
        <p:spPr>
          <a:xfrm>
            <a:off x="304799" y="-1"/>
            <a:ext cx="5470528" cy="653856"/>
          </a:xfrm>
          <a:prstGeom prst="rect">
            <a:avLst/>
          </a:prstGeom>
        </p:spPr>
        <p:txBody>
          <a:bodyPr/>
          <a:lstStyle/>
          <a:p>
            <a:pPr/>
            <a:r>
              <a:t>But remember</a:t>
            </a:r>
            <a:r>
              <a:t>…</a:t>
            </a:r>
          </a:p>
        </p:txBody>
      </p:sp>
      <p:sp>
        <p:nvSpPr>
          <p:cNvPr id="398"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99" name="Content Placeholder 2"/>
          <p:cNvSpPr txBox="1"/>
          <p:nvPr/>
        </p:nvSpPr>
        <p:spPr>
          <a:xfrm>
            <a:off x="920269" y="4222186"/>
            <a:ext cx="7315201" cy="109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i="1" sz="3600">
                <a:solidFill>
                  <a:srgbClr val="FFFFFF"/>
                </a:solidFill>
                <a:latin typeface="Arial"/>
                <a:ea typeface="Arial"/>
                <a:cs typeface="Arial"/>
                <a:sym typeface="Arial"/>
              </a:defRPr>
            </a:pPr>
            <a:r>
              <a:t>If you want to go fast, go alone. </a:t>
            </a:r>
            <a:endParaRPr sz="2800"/>
          </a:p>
          <a:p>
            <a:pPr indent="228600" algn="ctr">
              <a:lnSpc>
                <a:spcPct val="90000"/>
              </a:lnSpc>
              <a:defRPr i="1" sz="3600">
                <a:solidFill>
                  <a:srgbClr val="FFFFFF"/>
                </a:solidFill>
                <a:latin typeface="Arial"/>
                <a:ea typeface="Arial"/>
                <a:cs typeface="Arial"/>
                <a:sym typeface="Arial"/>
              </a:defRPr>
            </a:pPr>
            <a:r>
              <a:t>If you want to go far, go in a team.</a:t>
            </a:r>
          </a:p>
        </p:txBody>
      </p:sp>
      <p:pic>
        <p:nvPicPr>
          <p:cNvPr id="400" name="Picture 2" descr="Picture 2"/>
          <p:cNvPicPr>
            <a:picLocks noChangeAspect="1"/>
          </p:cNvPicPr>
          <p:nvPr/>
        </p:nvPicPr>
        <p:blipFill>
          <a:blip r:embed="rId2">
            <a:extLst/>
          </a:blip>
          <a:stretch>
            <a:fillRect/>
          </a:stretch>
        </p:blipFill>
        <p:spPr>
          <a:xfrm>
            <a:off x="2053166" y="838200"/>
            <a:ext cx="5049408" cy="3262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Title 1"/>
          <p:cNvSpPr txBox="1"/>
          <p:nvPr>
            <p:ph type="title"/>
          </p:nvPr>
        </p:nvSpPr>
        <p:spPr>
          <a:xfrm>
            <a:off x="304800" y="-1"/>
            <a:ext cx="6934200" cy="653856"/>
          </a:xfrm>
          <a:prstGeom prst="rect">
            <a:avLst/>
          </a:prstGeom>
        </p:spPr>
        <p:txBody>
          <a:bodyPr/>
          <a:lstStyle/>
          <a:p>
            <a:pPr/>
            <a:r>
              <a:t>Google Fu – The Most Important Skill of All</a:t>
            </a:r>
          </a:p>
        </p:txBody>
      </p:sp>
      <p:sp>
        <p:nvSpPr>
          <p:cNvPr id="403" name="Rectangle 2"/>
          <p:cNvSpPr txBox="1"/>
          <p:nvPr/>
        </p:nvSpPr>
        <p:spPr>
          <a:xfrm>
            <a:off x="2667000" y="5638800"/>
            <a:ext cx="4396418"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What is Google Fu?</a:t>
            </a:r>
          </a:p>
        </p:txBody>
      </p:sp>
      <p:pic>
        <p:nvPicPr>
          <p:cNvPr id="404" name="Picture 6" descr="Picture 6"/>
          <p:cNvPicPr>
            <a:picLocks noChangeAspect="1"/>
          </p:cNvPicPr>
          <p:nvPr/>
        </p:nvPicPr>
        <p:blipFill>
          <a:blip r:embed="rId4">
            <a:extLst/>
          </a:blip>
          <a:stretch>
            <a:fillRect/>
          </a:stretch>
        </p:blipFill>
        <p:spPr>
          <a:xfrm>
            <a:off x="-2628" y="2003326"/>
            <a:ext cx="9144001" cy="228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Title 1"/>
          <p:cNvSpPr txBox="1"/>
          <p:nvPr>
            <p:ph type="title"/>
          </p:nvPr>
        </p:nvSpPr>
        <p:spPr>
          <a:xfrm>
            <a:off x="390606" y="2953542"/>
            <a:ext cx="8229601" cy="871859"/>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Title 1"/>
          <p:cNvSpPr txBox="1"/>
          <p:nvPr>
            <p:ph type="title"/>
          </p:nvPr>
        </p:nvSpPr>
        <p:spPr>
          <a:xfrm>
            <a:off x="304799" y="-1"/>
            <a:ext cx="5470528" cy="653856"/>
          </a:xfrm>
          <a:prstGeom prst="rect">
            <a:avLst/>
          </a:prstGeom>
        </p:spPr>
        <p:txBody>
          <a:bodyPr/>
          <a:lstStyle/>
          <a:p>
            <a:pPr/>
            <a:r>
              <a:t>Daily Schedule</a:t>
            </a:r>
          </a:p>
        </p:txBody>
      </p:sp>
      <p:sp>
        <p:nvSpPr>
          <p:cNvPr id="413"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Title 1"/>
          <p:cNvSpPr txBox="1"/>
          <p:nvPr>
            <p:ph type="title"/>
          </p:nvPr>
        </p:nvSpPr>
        <p:spPr>
          <a:xfrm>
            <a:off x="304799" y="-1"/>
            <a:ext cx="5470528" cy="653856"/>
          </a:xfrm>
          <a:prstGeom prst="rect">
            <a:avLst/>
          </a:prstGeom>
        </p:spPr>
        <p:txBody>
          <a:bodyPr/>
          <a:lstStyle/>
          <a:p>
            <a:pPr/>
            <a:r>
              <a:t>Daily Schedule</a:t>
            </a:r>
          </a:p>
        </p:txBody>
      </p:sp>
      <p:sp>
        <p:nvSpPr>
          <p:cNvPr id="418"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
        <p:nvSpPr>
          <p:cNvPr id="419"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p>
        </p:txBody>
      </p:sp>
      <p:sp>
        <p:nvSpPr>
          <p:cNvPr id="420"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421"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Title 1"/>
          <p:cNvSpPr txBox="1"/>
          <p:nvPr>
            <p:ph type="title"/>
          </p:nvPr>
        </p:nvSpPr>
        <p:spPr>
          <a:xfrm>
            <a:off x="304799" y="-1"/>
            <a:ext cx="5470528" cy="653856"/>
          </a:xfrm>
          <a:prstGeom prst="rect">
            <a:avLst/>
          </a:prstGeom>
        </p:spPr>
        <p:txBody>
          <a:bodyPr/>
          <a:lstStyle/>
          <a:p>
            <a:pPr/>
            <a:r>
              <a:t>“Always Be Coding”  Seriously??</a:t>
            </a:r>
          </a:p>
        </p:txBody>
      </p:sp>
      <p:pic>
        <p:nvPicPr>
          <p:cNvPr id="426" name="IMG_3504.jpg" descr="IMG_3504.jpg"/>
          <p:cNvPicPr>
            <a:picLocks noChangeAspect="1"/>
          </p:cNvPicPr>
          <p:nvPr/>
        </p:nvPicPr>
        <p:blipFill>
          <a:blip r:embed="rId3">
            <a:extLst/>
          </a:blip>
          <a:stretch>
            <a:fillRect/>
          </a:stretch>
        </p:blipFill>
        <p:spPr>
          <a:xfrm>
            <a:off x="1114313" y="798984"/>
            <a:ext cx="6915374" cy="54954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Title 1"/>
          <p:cNvSpPr txBox="1"/>
          <p:nvPr>
            <p:ph type="title"/>
          </p:nvPr>
        </p:nvSpPr>
        <p:spPr>
          <a:xfrm>
            <a:off x="390606" y="2953542"/>
            <a:ext cx="8229601" cy="871859"/>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Title 1"/>
          <p:cNvSpPr txBox="1"/>
          <p:nvPr>
            <p:ph type="title"/>
          </p:nvPr>
        </p:nvSpPr>
        <p:spPr>
          <a:xfrm>
            <a:off x="304799" y="-1"/>
            <a:ext cx="5470528" cy="653856"/>
          </a:xfrm>
          <a:prstGeom prst="rect">
            <a:avLst/>
          </a:prstGeom>
        </p:spPr>
        <p:txBody>
          <a:bodyPr/>
          <a:lstStyle/>
          <a:p>
            <a:pPr/>
            <a:r>
              <a:t>Software Checklist</a:t>
            </a:r>
          </a:p>
        </p:txBody>
      </p:sp>
      <p:sp>
        <p:nvSpPr>
          <p:cNvPr id="435"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Sublime Text 3</a:t>
            </a:r>
            <a:endParaRPr sz="2400"/>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 CLI</a:t>
            </a:r>
            <a:endParaRPr sz="2400"/>
          </a:p>
          <a:p>
            <a:pPr marL="685800" indent="-457200" defTabSz="685800">
              <a:buSzPct val="100000"/>
              <a:buChar char="❑"/>
              <a:defRPr sz="2800">
                <a:latin typeface="Arial"/>
                <a:ea typeface="Arial"/>
                <a:cs typeface="Arial"/>
                <a:sym typeface="Arial"/>
              </a:defRPr>
            </a:pPr>
            <a:r>
              <a:t> Google Chrome</a:t>
            </a:r>
            <a:endParaRPr sz="2400"/>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Title 1"/>
          <p:cNvSpPr txBox="1"/>
          <p:nvPr>
            <p:ph type="title"/>
          </p:nvPr>
        </p:nvSpPr>
        <p:spPr>
          <a:xfrm>
            <a:off x="304799" y="-1"/>
            <a:ext cx="5470528" cy="653856"/>
          </a:xfrm>
          <a:prstGeom prst="rect">
            <a:avLst/>
          </a:prstGeom>
        </p:spPr>
        <p:txBody>
          <a:bodyPr/>
          <a:lstStyle/>
          <a:p>
            <a:pPr/>
            <a:r>
              <a:t>Some Cool Stuff I Made…</a:t>
            </a:r>
          </a:p>
        </p:txBody>
      </p:sp>
      <p:pic>
        <p:nvPicPr>
          <p:cNvPr id="262" name="Screen Shot 2017-10-14 at 9.28.27 PM.png" descr="Screen Shot 2017-10-14 at 9.28.27 PM.png"/>
          <p:cNvPicPr>
            <a:picLocks noChangeAspect="1"/>
          </p:cNvPicPr>
          <p:nvPr/>
        </p:nvPicPr>
        <p:blipFill>
          <a:blip r:embed="rId3">
            <a:extLst/>
          </a:blip>
          <a:stretch>
            <a:fillRect/>
          </a:stretch>
        </p:blipFill>
        <p:spPr>
          <a:xfrm>
            <a:off x="368299" y="895545"/>
            <a:ext cx="4339938" cy="2939539"/>
          </a:xfrm>
          <a:prstGeom prst="rect">
            <a:avLst/>
          </a:prstGeom>
          <a:ln w="12700">
            <a:miter lim="400000"/>
          </a:ln>
        </p:spPr>
      </p:pic>
      <p:pic>
        <p:nvPicPr>
          <p:cNvPr id="263" name="Screen Shot 2017-10-14 at 9.31.22 PM.png" descr="Screen Shot 2017-10-14 at 9.31.22 PM.png"/>
          <p:cNvPicPr>
            <a:picLocks noChangeAspect="1"/>
          </p:cNvPicPr>
          <p:nvPr/>
        </p:nvPicPr>
        <p:blipFill>
          <a:blip r:embed="rId4">
            <a:extLst/>
          </a:blip>
          <a:stretch>
            <a:fillRect/>
          </a:stretch>
        </p:blipFill>
        <p:spPr>
          <a:xfrm>
            <a:off x="4975080" y="2483669"/>
            <a:ext cx="4138808" cy="3301437"/>
          </a:xfrm>
          <a:prstGeom prst="rect">
            <a:avLst/>
          </a:prstGeom>
          <a:ln w="12700">
            <a:miter lim="400000"/>
          </a:ln>
        </p:spPr>
      </p:pic>
      <p:pic>
        <p:nvPicPr>
          <p:cNvPr id="264" name="Screen Shot 2017-10-14 at 9.29.01 PM.png" descr="Screen Shot 2017-10-14 at 9.29.01 PM.png"/>
          <p:cNvPicPr>
            <a:picLocks noChangeAspect="1"/>
          </p:cNvPicPr>
          <p:nvPr/>
        </p:nvPicPr>
        <p:blipFill>
          <a:blip r:embed="rId5">
            <a:extLst/>
          </a:blip>
          <a:stretch>
            <a:fillRect/>
          </a:stretch>
        </p:blipFill>
        <p:spPr>
          <a:xfrm>
            <a:off x="3762672" y="1190691"/>
            <a:ext cx="2787651" cy="1462579"/>
          </a:xfrm>
          <a:prstGeom prst="rect">
            <a:avLst/>
          </a:prstGeom>
          <a:ln w="12700">
            <a:miter lim="400000"/>
          </a:ln>
          <a:effectLst>
            <a:outerShdw sx="100000" sy="100000" kx="0" ky="0" algn="b" rotWithShape="0" blurRad="101600" dist="25400" dir="5400000">
              <a:srgbClr val="000000">
                <a:alpha val="75000"/>
              </a:srgbClr>
            </a:outerShdw>
          </a:effectLst>
        </p:spPr>
      </p:pic>
      <p:pic>
        <p:nvPicPr>
          <p:cNvPr id="265" name="Screen Shot 2017-10-14 at 9.31.05 PM.png" descr="Screen Shot 2017-10-14 at 9.31.05 PM.png"/>
          <p:cNvPicPr>
            <a:picLocks noChangeAspect="1"/>
          </p:cNvPicPr>
          <p:nvPr/>
        </p:nvPicPr>
        <p:blipFill>
          <a:blip r:embed="rId6">
            <a:extLst/>
          </a:blip>
          <a:stretch>
            <a:fillRect/>
          </a:stretch>
        </p:blipFill>
        <p:spPr>
          <a:xfrm>
            <a:off x="322163" y="4056137"/>
            <a:ext cx="4432211" cy="22277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Title 1"/>
          <p:cNvSpPr txBox="1"/>
          <p:nvPr>
            <p:ph type="title"/>
          </p:nvPr>
        </p:nvSpPr>
        <p:spPr>
          <a:xfrm>
            <a:off x="304799" y="-1"/>
            <a:ext cx="5470528" cy="653856"/>
          </a:xfrm>
          <a:prstGeom prst="rect">
            <a:avLst/>
          </a:prstGeom>
        </p:spPr>
        <p:txBody>
          <a:bodyPr/>
          <a:lstStyle/>
          <a:p>
            <a:pPr/>
            <a:r>
              <a:t>Accounts Checklist</a:t>
            </a:r>
          </a:p>
        </p:txBody>
      </p:sp>
      <p:sp>
        <p:nvSpPr>
          <p:cNvPr id="438"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 name="Title 1"/>
          <p:cNvSpPr txBox="1"/>
          <p:nvPr>
            <p:ph type="title"/>
          </p:nvPr>
        </p:nvSpPr>
        <p:spPr>
          <a:xfrm>
            <a:off x="304799" y="-1"/>
            <a:ext cx="5470528" cy="653856"/>
          </a:xfrm>
          <a:prstGeom prst="rect">
            <a:avLst/>
          </a:prstGeom>
        </p:spPr>
        <p:txBody>
          <a:bodyPr/>
          <a:lstStyle/>
          <a:p>
            <a:pPr/>
            <a:r>
              <a:t>Self-Check</a:t>
            </a:r>
          </a:p>
        </p:txBody>
      </p:sp>
      <p:sp>
        <p:nvSpPr>
          <p:cNvPr id="441"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Sublime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Title 1"/>
          <p:cNvSpPr txBox="1"/>
          <p:nvPr>
            <p:ph type="title"/>
          </p:nvPr>
        </p:nvSpPr>
        <p:spPr>
          <a:xfrm>
            <a:off x="390606" y="2953542"/>
            <a:ext cx="8229601" cy="871859"/>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Title 1"/>
          <p:cNvSpPr txBox="1"/>
          <p:nvPr>
            <p:ph type="title"/>
          </p:nvPr>
        </p:nvSpPr>
        <p:spPr>
          <a:xfrm>
            <a:off x="304799" y="-1"/>
            <a:ext cx="5470528" cy="653856"/>
          </a:xfrm>
          <a:prstGeom prst="rect">
            <a:avLst/>
          </a:prstGeom>
        </p:spPr>
        <p:txBody>
          <a:bodyPr/>
          <a:lstStyle/>
          <a:p>
            <a:pPr/>
            <a:r>
              <a:t>Full-Stack Development?</a:t>
            </a:r>
          </a:p>
        </p:txBody>
      </p:sp>
      <p:pic>
        <p:nvPicPr>
          <p:cNvPr id="446" name="Picture 8" descr="Picture 8"/>
          <p:cNvPicPr>
            <a:picLocks noChangeAspect="1"/>
          </p:cNvPicPr>
          <p:nvPr/>
        </p:nvPicPr>
        <p:blipFill>
          <a:blip r:embed="rId3">
            <a:extLst/>
          </a:blip>
          <a:stretch>
            <a:fillRect/>
          </a:stretch>
        </p:blipFill>
        <p:spPr>
          <a:xfrm>
            <a:off x="1752600" y="838200"/>
            <a:ext cx="5362575" cy="53625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Title 1"/>
          <p:cNvSpPr txBox="1"/>
          <p:nvPr>
            <p:ph type="title"/>
          </p:nvPr>
        </p:nvSpPr>
        <p:spPr>
          <a:xfrm>
            <a:off x="304799" y="-1"/>
            <a:ext cx="5470528" cy="653856"/>
          </a:xfrm>
          <a:prstGeom prst="rect">
            <a:avLst/>
          </a:prstGeom>
        </p:spPr>
        <p:txBody>
          <a:bodyPr/>
          <a:lstStyle/>
          <a:p>
            <a:pPr/>
            <a:r>
              <a:t>The “Magic” of YouTube</a:t>
            </a:r>
          </a:p>
        </p:txBody>
      </p:sp>
      <p:pic>
        <p:nvPicPr>
          <p:cNvPr id="451"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Title 1"/>
          <p:cNvSpPr txBox="1"/>
          <p:nvPr>
            <p:ph type="title"/>
          </p:nvPr>
        </p:nvSpPr>
        <p:spPr>
          <a:xfrm>
            <a:off x="304799" y="-1"/>
            <a:ext cx="5470528" cy="653856"/>
          </a:xfrm>
          <a:prstGeom prst="rect">
            <a:avLst/>
          </a:prstGeom>
        </p:spPr>
        <p:txBody>
          <a:bodyPr/>
          <a:lstStyle/>
          <a:p>
            <a:pPr/>
            <a:r>
              <a:t>Full-Stack Development</a:t>
            </a:r>
          </a:p>
        </p:txBody>
      </p:sp>
      <p:pic>
        <p:nvPicPr>
          <p:cNvPr id="456" name="Picture 4" descr="Picture 4"/>
          <p:cNvPicPr>
            <a:picLocks noChangeAspect="1"/>
          </p:cNvPicPr>
          <p:nvPr/>
        </p:nvPicPr>
        <p:blipFill>
          <a:blip r:embed="rId3">
            <a:extLst/>
          </a:blip>
          <a:srcRect l="2424" t="13635" r="3150" b="5247"/>
          <a:stretch>
            <a:fillRect/>
          </a:stretch>
        </p:blipFill>
        <p:spPr>
          <a:xfrm>
            <a:off x="57398" y="740473"/>
            <a:ext cx="8948716" cy="4212062"/>
          </a:xfrm>
          <a:prstGeom prst="rect">
            <a:avLst/>
          </a:prstGeom>
          <a:ln w="12700">
            <a:miter lim="400000"/>
          </a:ln>
        </p:spPr>
      </p:pic>
      <p:sp>
        <p:nvSpPr>
          <p:cNvPr id="457"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58" name="Rectangle 6"/>
          <p:cNvSpPr txBox="1"/>
          <p:nvPr/>
        </p:nvSpPr>
        <p:spPr>
          <a:xfrm>
            <a:off x="179711" y="502227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sp>
        <p:nvSpPr>
          <p:cNvPr id="459" name="Rectangle"/>
          <p:cNvSpPr/>
          <p:nvPr/>
        </p:nvSpPr>
        <p:spPr>
          <a:xfrm>
            <a:off x="2197100" y="1574800"/>
            <a:ext cx="1182093" cy="177017"/>
          </a:xfrm>
          <a:prstGeom prst="rect">
            <a:avLst/>
          </a:prstGeom>
          <a:solidFill>
            <a:srgbClr val="FFFFFF"/>
          </a:solidFill>
          <a:ln w="12700">
            <a:miter lim="400000"/>
          </a:ln>
        </p:spPr>
        <p:txBody>
          <a:bodyPr lIns="45719" rIns="45719" anchor="ct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Title 1"/>
          <p:cNvSpPr txBox="1"/>
          <p:nvPr>
            <p:ph type="title"/>
          </p:nvPr>
        </p:nvSpPr>
        <p:spPr>
          <a:xfrm>
            <a:off x="304799" y="-1"/>
            <a:ext cx="5470528" cy="653856"/>
          </a:xfrm>
          <a:prstGeom prst="rect">
            <a:avLst/>
          </a:prstGeom>
        </p:spPr>
        <p:txBody>
          <a:bodyPr/>
          <a:lstStyle/>
          <a:p>
            <a:pPr/>
            <a:r>
              <a:t>Full-Stack Development</a:t>
            </a:r>
          </a:p>
        </p:txBody>
      </p:sp>
      <p:pic>
        <p:nvPicPr>
          <p:cNvPr id="464" name="Picture 4" descr="Picture 4"/>
          <p:cNvPicPr>
            <a:picLocks noChangeAspect="1"/>
          </p:cNvPicPr>
          <p:nvPr/>
        </p:nvPicPr>
        <p:blipFill>
          <a:blip r:embed="rId3">
            <a:extLst/>
          </a:blip>
          <a:srcRect l="2424" t="13635" r="3150" b="5247"/>
          <a:stretch>
            <a:fillRect/>
          </a:stretch>
        </p:blipFill>
        <p:spPr>
          <a:xfrm>
            <a:off x="57398" y="740473"/>
            <a:ext cx="8948716" cy="4212062"/>
          </a:xfrm>
          <a:prstGeom prst="rect">
            <a:avLst/>
          </a:prstGeom>
          <a:ln w="12700">
            <a:miter lim="400000"/>
          </a:ln>
        </p:spPr>
      </p:pic>
      <p:sp>
        <p:nvSpPr>
          <p:cNvPr id="465" name="Rectangle 5"/>
          <p:cNvSpPr/>
          <p:nvPr/>
        </p:nvSpPr>
        <p:spPr>
          <a:xfrm>
            <a:off x="-2" y="4953000"/>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66" name="Rectangle 7"/>
          <p:cNvSpPr txBox="1"/>
          <p:nvPr/>
        </p:nvSpPr>
        <p:spPr>
          <a:xfrm>
            <a:off x="173841" y="51816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sp>
        <p:nvSpPr>
          <p:cNvPr id="467" name="Rectangle"/>
          <p:cNvSpPr/>
          <p:nvPr/>
        </p:nvSpPr>
        <p:spPr>
          <a:xfrm>
            <a:off x="2197100" y="1574800"/>
            <a:ext cx="1182093" cy="177017"/>
          </a:xfrm>
          <a:prstGeom prst="rect">
            <a:avLst/>
          </a:prstGeom>
          <a:solidFill>
            <a:srgbClr val="FFFFFF"/>
          </a:solidFill>
          <a:ln w="12700">
            <a:miter lim="400000"/>
          </a:ln>
        </p:spPr>
        <p:txBody>
          <a:bodyPr lIns="45719" rIns="45719" anchor="ct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Title 1"/>
          <p:cNvSpPr txBox="1"/>
          <p:nvPr>
            <p:ph type="title"/>
          </p:nvPr>
        </p:nvSpPr>
        <p:spPr>
          <a:xfrm>
            <a:off x="304799" y="-1"/>
            <a:ext cx="5470528" cy="653856"/>
          </a:xfrm>
          <a:prstGeom prst="rect">
            <a:avLst/>
          </a:prstGeom>
        </p:spPr>
        <p:txBody>
          <a:bodyPr/>
          <a:lstStyle/>
          <a:p>
            <a:pPr/>
            <a:r>
              <a:t>Full-Stack Development</a:t>
            </a:r>
          </a:p>
        </p:txBody>
      </p:sp>
      <p:sp>
        <p:nvSpPr>
          <p:cNvPr id="472" name="Shape 70"/>
          <p:cNvSpPr txBox="1"/>
          <p:nvPr/>
        </p:nvSpPr>
        <p:spPr>
          <a:xfrm>
            <a:off x="0" y="1041306"/>
            <a:ext cx="3079750" cy="19271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73"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74"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75"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76" name="Shape 70"/>
          <p:cNvSpPr txBox="1"/>
          <p:nvPr/>
        </p:nvSpPr>
        <p:spPr>
          <a:xfrm>
            <a:off x="2940592" y="2832131"/>
            <a:ext cx="2130158" cy="758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77"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78"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API Interaction</a:t>
            </a:r>
          </a:p>
        </p:txBody>
      </p:sp>
      <p:sp>
        <p:nvSpPr>
          <p:cNvPr id="479"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Databases</a:t>
            </a:r>
          </a:p>
        </p:txBody>
      </p:sp>
      <p:sp>
        <p:nvSpPr>
          <p:cNvPr id="480"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CS Fundamentals </a:t>
            </a:r>
          </a:p>
        </p:txBody>
      </p:sp>
      <p:sp>
        <p:nvSpPr>
          <p:cNvPr id="481"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Cutting Edge Development</a:t>
            </a:r>
          </a:p>
        </p:txBody>
      </p:sp>
      <p:sp>
        <p:nvSpPr>
          <p:cNvPr id="482"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The Browser</a:t>
            </a:r>
          </a:p>
        </p:txBody>
      </p:sp>
      <p:sp>
        <p:nvSpPr>
          <p:cNvPr id="483"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Dev Tools</a:t>
            </a:r>
          </a:p>
        </p:txBody>
      </p:sp>
      <p:sp>
        <p:nvSpPr>
          <p:cNvPr id="484"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Server Side</a:t>
            </a:r>
          </a:p>
        </p:txBody>
      </p:sp>
      <p:sp>
        <p:nvSpPr>
          <p:cNvPr id="485"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Title 1"/>
          <p:cNvSpPr txBox="1"/>
          <p:nvPr>
            <p:ph type="title"/>
          </p:nvPr>
        </p:nvSpPr>
        <p:spPr>
          <a:xfrm>
            <a:off x="390606" y="2953542"/>
            <a:ext cx="8229601" cy="871859"/>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Title 1"/>
          <p:cNvSpPr txBox="1"/>
          <p:nvPr>
            <p:ph type="title"/>
          </p:nvPr>
        </p:nvSpPr>
        <p:spPr>
          <a:xfrm>
            <a:off x="304799" y="-1"/>
            <a:ext cx="5470528" cy="653856"/>
          </a:xfrm>
          <a:prstGeom prst="rect">
            <a:avLst/>
          </a:prstGeom>
        </p:spPr>
        <p:txBody>
          <a:bodyPr/>
          <a:lstStyle/>
          <a:p>
            <a:pPr/>
            <a:r>
              <a:t>Intro to Console / Terminal</a:t>
            </a:r>
          </a:p>
        </p:txBody>
      </p:sp>
      <p:pic>
        <p:nvPicPr>
          <p:cNvPr id="492"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Title 1"/>
          <p:cNvSpPr txBox="1"/>
          <p:nvPr>
            <p:ph type="title"/>
          </p:nvPr>
        </p:nvSpPr>
        <p:spPr>
          <a:xfrm>
            <a:off x="390606" y="2953542"/>
            <a:ext cx="8229601" cy="871859"/>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6" name="Title 1"/>
          <p:cNvSpPr txBox="1"/>
          <p:nvPr>
            <p:ph type="title"/>
          </p:nvPr>
        </p:nvSpPr>
        <p:spPr>
          <a:xfrm>
            <a:off x="304799" y="-1"/>
            <a:ext cx="5470528" cy="653856"/>
          </a:xfrm>
          <a:prstGeom prst="rect">
            <a:avLst/>
          </a:prstGeom>
        </p:spPr>
        <p:txBody>
          <a:bodyPr/>
          <a:lstStyle/>
          <a:p>
            <a:pPr/>
            <a:r>
              <a:t>INSTRUCTOR DEMO</a:t>
            </a:r>
          </a:p>
        </p:txBody>
      </p:sp>
      <p:sp>
        <p:nvSpPr>
          <p:cNvPr id="497"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Title 2"/>
          <p:cNvSpPr txBox="1"/>
          <p:nvPr>
            <p:ph type="title"/>
          </p:nvPr>
        </p:nvSpPr>
        <p:spPr>
          <a:xfrm>
            <a:off x="304799" y="-1"/>
            <a:ext cx="5470528" cy="653856"/>
          </a:xfrm>
          <a:prstGeom prst="rect">
            <a:avLst/>
          </a:prstGeom>
        </p:spPr>
        <p:txBody>
          <a:bodyPr/>
          <a:lstStyle/>
          <a:p>
            <a:pPr/>
            <a:r>
              <a:t>&gt; YOUR TURN!</a:t>
            </a:r>
          </a:p>
        </p:txBody>
      </p:sp>
      <p:sp>
        <p:nvSpPr>
          <p:cNvPr id="502"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03" name="TextBox 8"/>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Use dashes to separate.</a:t>
            </a:r>
          </a:p>
        </p:txBody>
      </p:sp>
      <p:sp>
        <p:nvSpPr>
          <p:cNvPr id="504"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Title 2"/>
          <p:cNvSpPr txBox="1"/>
          <p:nvPr>
            <p:ph type="title"/>
          </p:nvPr>
        </p:nvSpPr>
        <p:spPr>
          <a:xfrm>
            <a:off x="304799" y="-1"/>
            <a:ext cx="5470528" cy="653856"/>
          </a:xfrm>
          <a:prstGeom prst="rect">
            <a:avLst/>
          </a:prstGeom>
        </p:spPr>
        <p:txBody>
          <a:bodyPr/>
          <a:lstStyle/>
          <a:p>
            <a:pPr/>
            <a:r>
              <a:t>&gt; YOUR TURN!</a:t>
            </a:r>
          </a:p>
        </p:txBody>
      </p:sp>
      <p:sp>
        <p:nvSpPr>
          <p:cNvPr id="509"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10" name="TextBox 8"/>
          <p:cNvSpPr txBox="1"/>
          <p:nvPr/>
        </p:nvSpPr>
        <p:spPr>
          <a:xfrm>
            <a:off x="304800" y="914400"/>
            <a:ext cx="8686800" cy="5048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p>
        </p:txBody>
      </p:sp>
      <p:sp>
        <p:nvSpPr>
          <p:cNvPr id="511"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Title 2"/>
          <p:cNvSpPr txBox="1"/>
          <p:nvPr>
            <p:ph type="title"/>
          </p:nvPr>
        </p:nvSpPr>
        <p:spPr>
          <a:xfrm>
            <a:off x="304799" y="-1"/>
            <a:ext cx="5470528" cy="653856"/>
          </a:xfrm>
          <a:prstGeom prst="rect">
            <a:avLst/>
          </a:prstGeom>
        </p:spPr>
        <p:txBody>
          <a:bodyPr/>
          <a:lstStyle/>
          <a:p>
            <a:pPr/>
            <a:r>
              <a:t>Intro to Console</a:t>
            </a:r>
          </a:p>
        </p:txBody>
      </p:sp>
      <p:sp>
        <p:nvSpPr>
          <p:cNvPr id="514" name="Title 1"/>
          <p:cNvSpPr txBox="1"/>
          <p:nvPr/>
        </p:nvSpPr>
        <p:spPr>
          <a:xfrm>
            <a:off x="1438275" y="1267851"/>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515" name="Picture 4" descr="Picture 4"/>
          <p:cNvPicPr>
            <a:picLocks noChangeAspect="1"/>
          </p:cNvPicPr>
          <p:nvPr/>
        </p:nvPicPr>
        <p:blipFill>
          <a:blip r:embed="rId3">
            <a:extLst/>
          </a:blip>
          <a:stretch>
            <a:fillRect/>
          </a:stretch>
        </p:blipFill>
        <p:spPr>
          <a:xfrm>
            <a:off x="2286000" y="2133600"/>
            <a:ext cx="4876800" cy="40355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Title 1"/>
          <p:cNvSpPr txBox="1"/>
          <p:nvPr>
            <p:ph type="title"/>
          </p:nvPr>
        </p:nvSpPr>
        <p:spPr>
          <a:xfrm>
            <a:off x="390606" y="2953542"/>
            <a:ext cx="8229601" cy="871859"/>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3" name="Title 2"/>
          <p:cNvSpPr txBox="1"/>
          <p:nvPr>
            <p:ph type="title"/>
          </p:nvPr>
        </p:nvSpPr>
        <p:spPr>
          <a:xfrm>
            <a:off x="304799" y="-1"/>
            <a:ext cx="5470528" cy="653856"/>
          </a:xfrm>
          <a:prstGeom prst="rect">
            <a:avLst/>
          </a:prstGeom>
        </p:spPr>
        <p:txBody>
          <a:bodyPr/>
          <a:lstStyle/>
          <a:p>
            <a:pPr/>
            <a:r>
              <a:t>&lt;title&gt; Intro to HTML &lt;/title&gt;</a:t>
            </a:r>
          </a:p>
        </p:txBody>
      </p:sp>
      <p:pic>
        <p:nvPicPr>
          <p:cNvPr id="524"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525"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526"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27" name="Rectangle 9"/>
          <p:cNvSpPr txBox="1"/>
          <p:nvPr/>
        </p:nvSpPr>
        <p:spPr>
          <a:xfrm>
            <a:off x="173841" y="52578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endParaRPr b="0"/>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Title 2"/>
          <p:cNvSpPr txBox="1"/>
          <p:nvPr>
            <p:ph type="title"/>
          </p:nvPr>
        </p:nvSpPr>
        <p:spPr>
          <a:xfrm>
            <a:off x="304799" y="-1"/>
            <a:ext cx="5470528" cy="653856"/>
          </a:xfrm>
          <a:prstGeom prst="rect">
            <a:avLst/>
          </a:prstGeom>
        </p:spPr>
        <p:txBody>
          <a:bodyPr/>
          <a:lstStyle/>
          <a:p>
            <a:pPr/>
            <a:r>
              <a:t>&gt; YOUR TURN</a:t>
            </a:r>
          </a:p>
        </p:txBody>
      </p:sp>
      <p:sp>
        <p:nvSpPr>
          <p:cNvPr id="530"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31" name="TextBox 11"/>
          <p:cNvSpPr txBox="1"/>
          <p:nvPr/>
        </p:nvSpPr>
        <p:spPr>
          <a:xfrm>
            <a:off x="304800" y="914399"/>
            <a:ext cx="8686800" cy="51512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lvl="1" marL="800100" indent="-342900">
              <a:buSzPct val="100000"/>
              <a:buFont typeface="Arial"/>
              <a:buChar char="•"/>
              <a:defRPr>
                <a:latin typeface="Arial"/>
                <a:ea typeface="Arial"/>
                <a:cs typeface="Arial"/>
                <a:sym typeface="Arial"/>
              </a:defRPr>
            </a:pPr>
            <a:r>
              <a:t>  One link that is target="_blank" so that it opens a new tab when clicked on.</a:t>
            </a:r>
          </a:p>
          <a:p>
            <a:pPr lvl="1" marL="800100" indent="-342900">
              <a:buSzPct val="100000"/>
              <a:buFont typeface="Arial"/>
              <a:buChar char="•"/>
              <a:defRPr>
                <a:latin typeface="Arial"/>
                <a:ea typeface="Arial"/>
                <a:cs typeface="Arial"/>
                <a:sym typeface="Arial"/>
              </a:defRPr>
            </a:pPr>
            <a:r>
              <a:t>  Make the second link bold.</a:t>
            </a:r>
          </a:p>
          <a:p>
            <a:pPr lvl="1" marL="8001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Title 2"/>
          <p:cNvSpPr txBox="1"/>
          <p:nvPr>
            <p:ph type="title"/>
          </p:nvPr>
        </p:nvSpPr>
        <p:spPr>
          <a:xfrm>
            <a:off x="304799" y="-1"/>
            <a:ext cx="5470528" cy="653856"/>
          </a:xfrm>
          <a:prstGeom prst="rect">
            <a:avLst/>
          </a:prstGeom>
        </p:spPr>
        <p:txBody>
          <a:bodyPr/>
          <a:lstStyle/>
          <a:p>
            <a:pPr/>
            <a:r>
              <a:t>YouTube Video Walkthrough!</a:t>
            </a:r>
          </a:p>
        </p:txBody>
      </p:sp>
      <p:pic>
        <p:nvPicPr>
          <p:cNvPr id="534"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535"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https://www.youtube.com/watch?v=ieb6Svbc10E&amp;index=1&amp;list=PLgJ8UgkiorCnMLsUevoQRxH8t9bt7ne14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Title 2"/>
          <p:cNvSpPr txBox="1"/>
          <p:nvPr>
            <p:ph type="title"/>
          </p:nvPr>
        </p:nvSpPr>
        <p:spPr>
          <a:xfrm>
            <a:off x="304799" y="-1"/>
            <a:ext cx="5470528" cy="653856"/>
          </a:xfrm>
          <a:prstGeom prst="rect">
            <a:avLst/>
          </a:prstGeom>
        </p:spPr>
        <p:txBody>
          <a:bodyPr/>
          <a:lstStyle/>
          <a:p>
            <a:pPr/>
            <a:r>
              <a:t>&lt;title&gt; Intro to HTML &lt;/title&gt;</a:t>
            </a:r>
          </a:p>
        </p:txBody>
      </p:sp>
      <p:sp>
        <p:nvSpPr>
          <p:cNvPr id="538"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539"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Title 1"/>
          <p:cNvSpPr txBox="1"/>
          <p:nvPr>
            <p:ph type="title"/>
          </p:nvPr>
        </p:nvSpPr>
        <p:spPr>
          <a:xfrm>
            <a:off x="390606" y="2953542"/>
            <a:ext cx="8229601" cy="871859"/>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Title 1"/>
          <p:cNvSpPr txBox="1"/>
          <p:nvPr>
            <p:ph type="title"/>
          </p:nvPr>
        </p:nvSpPr>
        <p:spPr>
          <a:xfrm>
            <a:off x="304799" y="-1"/>
            <a:ext cx="5470528" cy="653856"/>
          </a:xfrm>
          <a:prstGeom prst="rect">
            <a:avLst/>
          </a:prstGeom>
        </p:spPr>
        <p:txBody>
          <a:bodyPr/>
          <a:lstStyle/>
          <a:p>
            <a:pPr/>
            <a:r>
              <a:t>Your Goals...</a:t>
            </a:r>
          </a:p>
        </p:txBody>
      </p:sp>
      <p:sp>
        <p:nvSpPr>
          <p:cNvPr id="274" name="TextBox 10"/>
          <p:cNvSpPr txBox="1"/>
          <p:nvPr/>
        </p:nvSpPr>
        <p:spPr>
          <a:xfrm>
            <a:off x="4884899" y="838200"/>
            <a:ext cx="3458727" cy="7699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800" u="sng">
                <a:latin typeface="Arial"/>
                <a:ea typeface="Arial"/>
                <a:cs typeface="Arial"/>
                <a:sym typeface="Arial"/>
              </a:defRPr>
            </a:lvl1pPr>
          </a:lstStyle>
          <a:p>
            <a:pPr/>
            <a:r>
              <a:t>New Career</a:t>
            </a:r>
          </a:p>
        </p:txBody>
      </p:sp>
      <p:sp>
        <p:nvSpPr>
          <p:cNvPr id="275"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Arial"/>
                <a:ea typeface="Arial"/>
                <a:cs typeface="Arial"/>
                <a:sym typeface="Arial"/>
              </a:defRPr>
            </a:lvl1pPr>
          </a:lstStyle>
          <a:p>
            <a:pPr/>
            <a:r>
              <a:t>Basically 1000% of you said…</a:t>
            </a:r>
          </a:p>
        </p:txBody>
      </p:sp>
      <p:pic>
        <p:nvPicPr>
          <p:cNvPr id="276"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Title 2"/>
          <p:cNvSpPr txBox="1"/>
          <p:nvPr>
            <p:ph type="title"/>
          </p:nvPr>
        </p:nvSpPr>
        <p:spPr>
          <a:xfrm>
            <a:off x="304799" y="-1"/>
            <a:ext cx="5470528" cy="653856"/>
          </a:xfrm>
          <a:prstGeom prst="rect">
            <a:avLst/>
          </a:prstGeom>
        </p:spPr>
        <p:txBody>
          <a:bodyPr/>
          <a:lstStyle/>
          <a:p>
            <a:pPr/>
            <a:r>
              <a:t>Homework “Due”: Next Class</a:t>
            </a:r>
          </a:p>
        </p:txBody>
      </p:sp>
      <p:sp>
        <p:nvSpPr>
          <p:cNvPr id="544" name="TextBox 3"/>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HTML example from class today.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Title 1"/>
          <p:cNvSpPr txBox="1"/>
          <p:nvPr>
            <p:ph type="title"/>
          </p:nvPr>
        </p:nvSpPr>
        <p:spPr>
          <a:xfrm>
            <a:off x="304799" y="-1"/>
            <a:ext cx="5470528" cy="653856"/>
          </a:xfrm>
          <a:prstGeom prst="rect">
            <a:avLst/>
          </a:prstGeom>
        </p:spPr>
        <p:txBody>
          <a:bodyPr/>
          <a:lstStyle/>
          <a:p>
            <a:pPr/>
            <a:r>
              <a:t>Your Goals...</a:t>
            </a:r>
          </a:p>
        </p:txBody>
      </p:sp>
      <p:sp>
        <p:nvSpPr>
          <p:cNvPr id="279"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280"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281"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282"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283"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284"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285"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286"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u="sng">
                <a:latin typeface="Arial"/>
                <a:ea typeface="Arial"/>
                <a:cs typeface="Arial"/>
                <a:sym typeface="Arial"/>
              </a:defRPr>
            </a:lvl1pPr>
          </a:lstStyle>
          <a:p>
            <a:pPr/>
            <a:r>
              <a:t>And why do you want a new career?</a:t>
            </a:r>
          </a:p>
        </p:txBody>
      </p:sp>
      <p:sp>
        <p:nvSpPr>
          <p:cNvPr id="287"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288"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Title 1"/>
          <p:cNvSpPr txBox="1"/>
          <p:nvPr>
            <p:ph type="title"/>
          </p:nvPr>
        </p:nvSpPr>
        <p:spPr>
          <a:xfrm>
            <a:off x="304799" y="-1"/>
            <a:ext cx="5470528" cy="653856"/>
          </a:xfrm>
          <a:prstGeom prst="rect">
            <a:avLst/>
          </a:prstGeom>
        </p:spPr>
        <p:txBody>
          <a:bodyPr/>
          <a:lstStyle/>
          <a:p>
            <a:pPr/>
            <a:r>
              <a:t>Your Goal = Our Goal</a:t>
            </a:r>
          </a:p>
        </p:txBody>
      </p:sp>
      <p:sp>
        <p:nvSpPr>
          <p:cNvPr id="291"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xfrm>
            <a:off x="304799" y="-1"/>
            <a:ext cx="5470528" cy="653856"/>
          </a:xfrm>
          <a:prstGeom prst="rect">
            <a:avLst/>
          </a:prstGeom>
        </p:spPr>
        <p:txBody>
          <a:bodyPr/>
          <a:lstStyle/>
          <a:p>
            <a:pPr/>
            <a:r>
              <a:t>Support Team</a:t>
            </a:r>
          </a:p>
        </p:txBody>
      </p:sp>
      <p:sp>
        <p:nvSpPr>
          <p:cNvPr id="294" name="Content Placeholder 2"/>
          <p:cNvSpPr txBox="1"/>
          <p:nvPr/>
        </p:nvSpPr>
        <p:spPr>
          <a:xfrm>
            <a:off x="289559" y="762000"/>
            <a:ext cx="8583816" cy="5599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